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4"/>
  </p:sldMasterIdLst>
  <p:notesMasterIdLst>
    <p:notesMasterId r:id="rId26"/>
  </p:notesMasterIdLst>
  <p:handoutMasterIdLst>
    <p:handoutMasterId r:id="rId27"/>
  </p:handoutMasterIdLst>
  <p:sldIdLst>
    <p:sldId id="316" r:id="rId5"/>
    <p:sldId id="297" r:id="rId6"/>
    <p:sldId id="299" r:id="rId7"/>
    <p:sldId id="321" r:id="rId8"/>
    <p:sldId id="305" r:id="rId9"/>
    <p:sldId id="315" r:id="rId10"/>
    <p:sldId id="322" r:id="rId11"/>
    <p:sldId id="319" r:id="rId12"/>
    <p:sldId id="308" r:id="rId13"/>
    <p:sldId id="323" r:id="rId14"/>
    <p:sldId id="324" r:id="rId15"/>
    <p:sldId id="325" r:id="rId16"/>
    <p:sldId id="326" r:id="rId17"/>
    <p:sldId id="327" r:id="rId18"/>
    <p:sldId id="329" r:id="rId19"/>
    <p:sldId id="333" r:id="rId20"/>
    <p:sldId id="330" r:id="rId21"/>
    <p:sldId id="331" r:id="rId22"/>
    <p:sldId id="332" r:id="rId23"/>
    <p:sldId id="334" r:id="rId24"/>
    <p:sldId id="32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D083AE6-46FA-4A59-8FB0-9F97EB10719F}">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5098" autoAdjust="0"/>
  </p:normalViewPr>
  <p:slideViewPr>
    <p:cSldViewPr snapToGrid="0">
      <p:cViewPr varScale="1">
        <p:scale>
          <a:sx n="70" d="100"/>
          <a:sy n="70" d="100"/>
        </p:scale>
        <p:origin x="1075" y="5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4/8/2024</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a:t>
            </a:fld>
            <a:endParaRPr lang="en-US" dirty="0"/>
          </a:p>
        </p:txBody>
      </p:sp>
    </p:spTree>
    <p:extLst>
      <p:ext uri="{BB962C8B-B14F-4D97-AF65-F5344CB8AC3E}">
        <p14:creationId xmlns:p14="http://schemas.microsoft.com/office/powerpoint/2010/main" val="2915514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12</a:t>
            </a:fld>
            <a:endParaRPr lang="en-US" dirty="0"/>
          </a:p>
        </p:txBody>
      </p:sp>
    </p:spTree>
    <p:extLst>
      <p:ext uri="{BB962C8B-B14F-4D97-AF65-F5344CB8AC3E}">
        <p14:creationId xmlns:p14="http://schemas.microsoft.com/office/powerpoint/2010/main" val="260147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Marker genes serve as distinctive molecular signatures that allow for the precise identification and classification of different cell types within complex populations, facilitating the understanding of cellular heterogeneity and function in various biological contexts.</a:t>
            </a:r>
          </a:p>
          <a:p>
            <a:br>
              <a:rPr lang="en-GB" b="0" i="0" dirty="0">
                <a:solidFill>
                  <a:srgbClr val="000000"/>
                </a:solidFill>
                <a:effectLst/>
                <a:highlight>
                  <a:srgbClr val="FFFFFF"/>
                </a:highlight>
                <a:latin typeface="Söhne"/>
              </a:rPr>
            </a:b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13</a:t>
            </a:fld>
            <a:endParaRPr lang="en-US" dirty="0"/>
          </a:p>
        </p:txBody>
      </p:sp>
    </p:spTree>
    <p:extLst>
      <p:ext uri="{BB962C8B-B14F-4D97-AF65-F5344CB8AC3E}">
        <p14:creationId xmlns:p14="http://schemas.microsoft.com/office/powerpoint/2010/main" val="94032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0D0D0D"/>
                </a:solidFill>
                <a:effectLst/>
                <a:highlight>
                  <a:srgbClr val="FFFFFF"/>
                </a:highlight>
                <a:latin typeface="Söhne"/>
              </a:rPr>
              <a:t>Score Annotation Model:</a:t>
            </a:r>
            <a:r>
              <a:rPr lang="en-GB" b="0" i="0" dirty="0">
                <a:solidFill>
                  <a:srgbClr val="0D0D0D"/>
                </a:solidFill>
                <a:effectLst/>
                <a:highlight>
                  <a:srgbClr val="FFFFFF"/>
                </a:highlight>
                <a:latin typeface="Söhne"/>
              </a:rPr>
              <a:t> SCSA constructs a score annotation model that accounts for quantitative information and discrepancies among marker genes. It creates a cell-gene sparse matrix based on DEGs and known marker databases, generating raw score vectors for each cell type. By performing z-score normalization, SCSA standardizes these vectors for comparison, ensuring unbiased and precise cell type annotation across different datasets and experimental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0D0D0D"/>
                </a:solidFill>
                <a:effectLst/>
                <a:highlight>
                  <a:srgbClr val="FFFFFF"/>
                </a:highlight>
                <a:latin typeface="Söhne"/>
              </a:rPr>
              <a:t>Automated Cell Type Annotation:</a:t>
            </a:r>
            <a:r>
              <a:rPr lang="en-GB" b="0" i="0" dirty="0">
                <a:solidFill>
                  <a:srgbClr val="0D0D0D"/>
                </a:solidFill>
                <a:effectLst/>
                <a:highlight>
                  <a:srgbClr val="FFFFFF"/>
                </a:highlight>
                <a:latin typeface="Söhne"/>
              </a:rPr>
              <a:t> SCSA provides an automated solution for annotating cell types in single-cell RNA sequencing (</a:t>
            </a:r>
            <a:r>
              <a:rPr lang="en-GB" b="0" i="0" dirty="0" err="1">
                <a:solidFill>
                  <a:srgbClr val="0D0D0D"/>
                </a:solidFill>
                <a:effectLst/>
                <a:highlight>
                  <a:srgbClr val="FFFFFF"/>
                </a:highlight>
                <a:latin typeface="Söhne"/>
              </a:rPr>
              <a:t>scRNA-seq</a:t>
            </a:r>
            <a:r>
              <a:rPr lang="en-GB" b="0" i="0" dirty="0">
                <a:solidFill>
                  <a:srgbClr val="0D0D0D"/>
                </a:solidFill>
                <a:effectLst/>
                <a:highlight>
                  <a:srgbClr val="FFFFFF"/>
                </a:highlight>
                <a:latin typeface="Söhne"/>
              </a:rPr>
              <a:t>) data, eliminating the need for manual annotation strategies. </a:t>
            </a:r>
            <a:r>
              <a:rPr lang="en-GB" b="0" i="0">
                <a:solidFill>
                  <a:srgbClr val="0D0D0D"/>
                </a:solidFill>
                <a:effectLst/>
                <a:highlight>
                  <a:srgbClr val="FFFFFF"/>
                </a:highlight>
                <a:latin typeface="Söhne"/>
              </a:rPr>
              <a:t>It combines differentially expressed genes (DEGs) with confidence levels of cell markers from known and user-defined information to assign cell types accurately and efficiently.</a:t>
            </a: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14</a:t>
            </a:fld>
            <a:endParaRPr lang="en-US" dirty="0"/>
          </a:p>
        </p:txBody>
      </p:sp>
    </p:spTree>
    <p:extLst>
      <p:ext uri="{BB962C8B-B14F-4D97-AF65-F5344CB8AC3E}">
        <p14:creationId xmlns:p14="http://schemas.microsoft.com/office/powerpoint/2010/main" val="1596133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15</a:t>
            </a:fld>
            <a:endParaRPr lang="en-US" dirty="0"/>
          </a:p>
        </p:txBody>
      </p:sp>
    </p:spTree>
    <p:extLst>
      <p:ext uri="{BB962C8B-B14F-4D97-AF65-F5344CB8AC3E}">
        <p14:creationId xmlns:p14="http://schemas.microsoft.com/office/powerpoint/2010/main" val="253751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16</a:t>
            </a:fld>
            <a:endParaRPr lang="en-US" dirty="0"/>
          </a:p>
        </p:txBody>
      </p:sp>
    </p:spTree>
    <p:extLst>
      <p:ext uri="{BB962C8B-B14F-4D97-AF65-F5344CB8AC3E}">
        <p14:creationId xmlns:p14="http://schemas.microsoft.com/office/powerpoint/2010/main" val="298032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17</a:t>
            </a:fld>
            <a:endParaRPr lang="en-US" dirty="0"/>
          </a:p>
        </p:txBody>
      </p:sp>
    </p:spTree>
    <p:extLst>
      <p:ext uri="{BB962C8B-B14F-4D97-AF65-F5344CB8AC3E}">
        <p14:creationId xmlns:p14="http://schemas.microsoft.com/office/powerpoint/2010/main" val="236165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18</a:t>
            </a:fld>
            <a:endParaRPr lang="en-US" dirty="0"/>
          </a:p>
        </p:txBody>
      </p:sp>
    </p:spTree>
    <p:extLst>
      <p:ext uri="{BB962C8B-B14F-4D97-AF65-F5344CB8AC3E}">
        <p14:creationId xmlns:p14="http://schemas.microsoft.com/office/powerpoint/2010/main" val="228036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19</a:t>
            </a:fld>
            <a:endParaRPr lang="en-US" dirty="0"/>
          </a:p>
        </p:txBody>
      </p:sp>
    </p:spTree>
    <p:extLst>
      <p:ext uri="{BB962C8B-B14F-4D97-AF65-F5344CB8AC3E}">
        <p14:creationId xmlns:p14="http://schemas.microsoft.com/office/powerpoint/2010/main" val="2742920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20</a:t>
            </a:fld>
            <a:endParaRPr lang="en-US" dirty="0"/>
          </a:p>
        </p:txBody>
      </p:sp>
    </p:spTree>
    <p:extLst>
      <p:ext uri="{BB962C8B-B14F-4D97-AF65-F5344CB8AC3E}">
        <p14:creationId xmlns:p14="http://schemas.microsoft.com/office/powerpoint/2010/main" val="63130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800" b="1" kern="100" dirty="0">
                <a:solidFill>
                  <a:srgbClr val="196B24"/>
                </a:solidFill>
                <a:effectLst/>
                <a:latin typeface="Aptos" panose="020B0004020202020204" pitchFamily="34" charset="0"/>
                <a:ea typeface="Aptos" panose="020B0004020202020204" pitchFamily="34" charset="0"/>
                <a:cs typeface="Times New Roman" panose="02020603050405020304" pitchFamily="18" charset="0"/>
              </a:rPr>
              <a:t>The Central Dogma of molecular biology outlines the fundamental processes governing genetic information flow in living organisms: DNA replication, transcription, and translation. This concept is crucial for understanding how genetic information is copied, transcribed into RNA, and translated into proteins, elucidating the molecular mechanisms underlying cellular functions.</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3</a:t>
            </a:fld>
            <a:endParaRPr lang="en-US" dirty="0"/>
          </a:p>
        </p:txBody>
      </p:sp>
    </p:spTree>
    <p:extLst>
      <p:ext uri="{BB962C8B-B14F-4D97-AF65-F5344CB8AC3E}">
        <p14:creationId xmlns:p14="http://schemas.microsoft.com/office/powerpoint/2010/main" val="1541440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I</a:t>
            </a:r>
            <a:r>
              <a:rPr lang="en-DE" sz="18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n the context of our project using </a:t>
            </a:r>
            <a:r>
              <a:rPr lang="en-DE" sz="1800" b="1" kern="100" dirty="0" err="1">
                <a:solidFill>
                  <a:srgbClr val="00B050"/>
                </a:solidFill>
                <a:effectLst/>
                <a:latin typeface="Aptos" panose="020B0004020202020204" pitchFamily="34" charset="0"/>
                <a:ea typeface="Aptos" panose="020B0004020202020204" pitchFamily="34" charset="0"/>
                <a:cs typeface="Times New Roman" panose="02020603050405020304" pitchFamily="18" charset="0"/>
              </a:rPr>
              <a:t>Scanpy</a:t>
            </a:r>
            <a:r>
              <a:rPr lang="en-DE" sz="18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 single-cell segmentation refers to the computational process of identifying distinct cell populations within our dataset. Unlike traditional segmentation methods based on cellular characteristics like intensity and shape, </a:t>
            </a:r>
            <a:r>
              <a:rPr lang="en-DE" sz="1800" b="1" kern="100" dirty="0" err="1">
                <a:solidFill>
                  <a:srgbClr val="00B050"/>
                </a:solidFill>
                <a:effectLst/>
                <a:latin typeface="Aptos" panose="020B0004020202020204" pitchFamily="34" charset="0"/>
                <a:ea typeface="Aptos" panose="020B0004020202020204" pitchFamily="34" charset="0"/>
                <a:cs typeface="Times New Roman" panose="02020603050405020304" pitchFamily="18" charset="0"/>
              </a:rPr>
              <a:t>Scanpy</a:t>
            </a:r>
            <a:r>
              <a:rPr lang="en-DE" sz="18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 employs advanced algorithms for clustering cells based on their gene expression profiles. By </a:t>
            </a:r>
            <a:r>
              <a:rPr lang="en-DE" sz="1800" b="1" kern="100" dirty="0" err="1">
                <a:solidFill>
                  <a:srgbClr val="00B050"/>
                </a:solidFill>
                <a:effectLst/>
                <a:latin typeface="Aptos" panose="020B0004020202020204" pitchFamily="34" charset="0"/>
                <a:ea typeface="Aptos" panose="020B0004020202020204" pitchFamily="34" charset="0"/>
                <a:cs typeface="Times New Roman" panose="02020603050405020304" pitchFamily="18" charset="0"/>
              </a:rPr>
              <a:t>analyzing</a:t>
            </a:r>
            <a:r>
              <a:rPr lang="en-DE" sz="18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 the unique patterns of gene expression in each cell, </a:t>
            </a:r>
            <a:r>
              <a:rPr lang="en-DE" sz="1800" b="1" kern="100" dirty="0" err="1">
                <a:solidFill>
                  <a:srgbClr val="00B050"/>
                </a:solidFill>
                <a:effectLst/>
                <a:latin typeface="Aptos" panose="020B0004020202020204" pitchFamily="34" charset="0"/>
                <a:ea typeface="Aptos" panose="020B0004020202020204" pitchFamily="34" charset="0"/>
                <a:cs typeface="Times New Roman" panose="02020603050405020304" pitchFamily="18" charset="0"/>
              </a:rPr>
              <a:t>Scanpy</a:t>
            </a:r>
            <a:r>
              <a:rPr lang="en-DE" sz="18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 enables us to classify cells into different groups or clusters, allowing for a deeper understanding of cellular diversity and function in our biological samples.</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305829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40786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yourself</a:t>
            </a:r>
          </a:p>
        </p:txBody>
      </p:sp>
      <p:sp>
        <p:nvSpPr>
          <p:cNvPr id="4" name="Slide Number Placeholder 3"/>
          <p:cNvSpPr>
            <a:spLocks noGrp="1"/>
          </p:cNvSpPr>
          <p:nvPr>
            <p:ph type="sldNum" sz="quarter" idx="5"/>
          </p:nvPr>
        </p:nvSpPr>
        <p:spPr/>
        <p:txBody>
          <a:bodyPr/>
          <a:lstStyle/>
          <a:p>
            <a:fld id="{CED33291-C0D9-4415-AEC4-F67D377A5ADC}" type="slidenum">
              <a:rPr lang="en-US" smtClean="0"/>
              <a:t>6</a:t>
            </a:fld>
            <a:endParaRPr lang="en-US" dirty="0"/>
          </a:p>
        </p:txBody>
      </p:sp>
    </p:spTree>
    <p:extLst>
      <p:ext uri="{BB962C8B-B14F-4D97-AF65-F5344CB8AC3E}">
        <p14:creationId xmlns:p14="http://schemas.microsoft.com/office/powerpoint/2010/main" val="2425362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yourself</a:t>
            </a:r>
          </a:p>
        </p:txBody>
      </p:sp>
      <p:sp>
        <p:nvSpPr>
          <p:cNvPr id="4" name="Slide Number Placeholder 3"/>
          <p:cNvSpPr>
            <a:spLocks noGrp="1"/>
          </p:cNvSpPr>
          <p:nvPr>
            <p:ph type="sldNum" sz="quarter" idx="5"/>
          </p:nvPr>
        </p:nvSpPr>
        <p:spPr/>
        <p:txBody>
          <a:bodyPr/>
          <a:lstStyle/>
          <a:p>
            <a:fld id="{CED33291-C0D9-4415-AEC4-F67D377A5ADC}" type="slidenum">
              <a:rPr lang="en-US" smtClean="0"/>
              <a:t>7</a:t>
            </a:fld>
            <a:endParaRPr lang="en-US" dirty="0"/>
          </a:p>
        </p:txBody>
      </p:sp>
    </p:spTree>
    <p:extLst>
      <p:ext uri="{BB962C8B-B14F-4D97-AF65-F5344CB8AC3E}">
        <p14:creationId xmlns:p14="http://schemas.microsoft.com/office/powerpoint/2010/main" val="425889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0D0D0D"/>
                </a:solidFill>
                <a:effectLst/>
                <a:highlight>
                  <a:srgbClr val="FFFFFF"/>
                </a:highlight>
                <a:latin typeface="Söhne"/>
              </a:rPr>
              <a:t>The image "Highest Expressed Genes" illustrates the genes with the most significant expression levels across individual cells in the dataset, providing insights into the molecular characteristics and potential functional roles of these highly expressed genes within the cellular population.</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9</a:t>
            </a:fld>
            <a:endParaRPr lang="en-US" dirty="0"/>
          </a:p>
        </p:txBody>
      </p:sp>
    </p:spTree>
    <p:extLst>
      <p:ext uri="{BB962C8B-B14F-4D97-AF65-F5344CB8AC3E}">
        <p14:creationId xmlns:p14="http://schemas.microsoft.com/office/powerpoint/2010/main" val="4224159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10</a:t>
            </a:fld>
            <a:endParaRPr lang="en-US" dirty="0"/>
          </a:p>
        </p:txBody>
      </p:sp>
    </p:spTree>
    <p:extLst>
      <p:ext uri="{BB962C8B-B14F-4D97-AF65-F5344CB8AC3E}">
        <p14:creationId xmlns:p14="http://schemas.microsoft.com/office/powerpoint/2010/main" val="2542142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11</a:t>
            </a:fld>
            <a:endParaRPr lang="en-US" dirty="0"/>
          </a:p>
        </p:txBody>
      </p:sp>
    </p:spTree>
    <p:extLst>
      <p:ext uri="{BB962C8B-B14F-4D97-AF65-F5344CB8AC3E}">
        <p14:creationId xmlns:p14="http://schemas.microsoft.com/office/powerpoint/2010/main" val="504395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2090" y="3429000"/>
            <a:ext cx="11248253" cy="2867150"/>
          </a:xfrm>
        </p:spPr>
        <p:txBody>
          <a:bodyPr lIns="0" tIns="0" rIns="0" bIns="0" anchor="b">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9" name="Picture Placeholder 2">
            <a:extLst>
              <a:ext uri="{FF2B5EF4-FFF2-40B4-BE49-F238E27FC236}">
                <a16:creationId xmlns:a16="http://schemas.microsoft.com/office/drawing/2014/main" id="{0648715D-CF90-CB6D-3F19-8A8821D742EE}"/>
              </a:ext>
            </a:extLst>
          </p:cNvPr>
          <p:cNvSpPr>
            <a:spLocks noGrp="1"/>
          </p:cNvSpPr>
          <p:nvPr>
            <p:ph type="pic" idx="13"/>
          </p:nvPr>
        </p:nvSpPr>
        <p:spPr>
          <a:xfrm>
            <a:off x="0" y="0"/>
            <a:ext cx="7718792" cy="3052119"/>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7" name="Rectangle 6">
            <a:extLst>
              <a:ext uri="{C183D7F6-B498-43B3-948B-1728B52AA6E4}">
                <adec:decorative xmlns:adec="http://schemas.microsoft.com/office/drawing/2017/decorative" val="1"/>
              </a:ext>
            </a:extLst>
          </p:cNvPr>
          <p:cNvSpPr/>
          <p:nvPr/>
        </p:nvSpPr>
        <p:spPr>
          <a:xfrm>
            <a:off x="7710880" y="0"/>
            <a:ext cx="4481120" cy="3052118"/>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EF386C8A-25BA-AB6D-B983-79524ED03FD2}"/>
              </a:ext>
              <a:ext uri="{C183D7F6-B498-43B3-948B-1728B52AA6E4}">
                <adec:decorative xmlns:adec="http://schemas.microsoft.com/office/drawing/2017/decorative" val="1"/>
              </a:ext>
            </a:extLst>
          </p:cNvPr>
          <p:cNvCxnSpPr>
            <a:cxnSpLocks/>
          </p:cNvCxnSpPr>
          <p:nvPr userDrawn="1"/>
        </p:nvCxnSpPr>
        <p:spPr>
          <a:xfrm>
            <a:off x="7710880" y="0"/>
            <a:ext cx="0" cy="30521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C78377-1C25-FF96-E2F0-FF8D4E04BC14}"/>
              </a:ext>
              <a:ext uri="{C183D7F6-B498-43B3-948B-1728B52AA6E4}">
                <adec:decorative xmlns:adec="http://schemas.microsoft.com/office/drawing/2017/decorative" val="1"/>
              </a:ext>
            </a:extLst>
          </p:cNvPr>
          <p:cNvCxnSpPr>
            <a:cxnSpLocks/>
          </p:cNvCxnSpPr>
          <p:nvPr userDrawn="1"/>
        </p:nvCxnSpPr>
        <p:spPr>
          <a:xfrm>
            <a:off x="-7912" y="3052119"/>
            <a:ext cx="12199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538DC9E-C0A9-C3F4-B87B-C29DC41215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8515" y="130630"/>
            <a:ext cx="1632857" cy="16328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B97D6-9E01-9925-F264-8FF48BAAF854}"/>
              </a:ext>
              <a:ext uri="{C183D7F6-B498-43B3-948B-1728B52AA6E4}">
                <adec:decorative xmlns:adec="http://schemas.microsoft.com/office/drawing/2017/decorative" val="1"/>
              </a:ext>
            </a:extLst>
          </p:cNvPr>
          <p:cNvSpPr/>
          <p:nvPr userDrawn="1"/>
        </p:nvSpPr>
        <p:spPr>
          <a:xfrm>
            <a:off x="0" y="0"/>
            <a:ext cx="548640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9670C95F-3A67-A423-F894-9AB9FB05D66C}"/>
              </a:ext>
              <a:ext uri="{C183D7F6-B498-43B3-948B-1728B52AA6E4}">
                <adec:decorative xmlns:adec="http://schemas.microsoft.com/office/drawing/2017/decorative" val="1"/>
              </a:ext>
            </a:extLst>
          </p:cNvPr>
          <p:cNvCxnSpPr>
            <a:cxnSpLocks/>
          </p:cNvCxnSpPr>
          <p:nvPr userDrawn="1"/>
        </p:nvCxnSpPr>
        <p:spPr>
          <a:xfrm>
            <a:off x="548640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80999" y="861708"/>
            <a:ext cx="4905375" cy="4601183"/>
          </a:xfrm>
        </p:spPr>
        <p:txBody>
          <a:bodyPr anchor="ctr" anchorCtr="0">
            <a:normAutofit/>
          </a:bodyPr>
          <a:lstStyle>
            <a:lvl1pPr>
              <a:defRPr sz="4400"/>
            </a:lvl1pPr>
          </a:lstStyle>
          <a:p>
            <a:r>
              <a:rPr lang="en-US" dirty="0"/>
              <a:t>Click to add title</a:t>
            </a:r>
          </a:p>
        </p:txBody>
      </p:sp>
      <p:sp>
        <p:nvSpPr>
          <p:cNvPr id="12" name="Table Placeholder 11">
            <a:extLst>
              <a:ext uri="{FF2B5EF4-FFF2-40B4-BE49-F238E27FC236}">
                <a16:creationId xmlns:a16="http://schemas.microsoft.com/office/drawing/2014/main" id="{950368D9-A2DA-7D02-EB7C-3F509FB3B4F4}"/>
              </a:ext>
            </a:extLst>
          </p:cNvPr>
          <p:cNvSpPr>
            <a:spLocks noGrp="1"/>
          </p:cNvSpPr>
          <p:nvPr>
            <p:ph type="tbl" sz="quarter" idx="13"/>
          </p:nvPr>
        </p:nvSpPr>
        <p:spPr>
          <a:xfrm>
            <a:off x="5959475" y="496888"/>
            <a:ext cx="5800725" cy="5441950"/>
          </a:xfrm>
        </p:spPr>
        <p:txBody>
          <a:bodyPr anchor="t"/>
          <a:lstStyle>
            <a:lvl1pPr marL="0" indent="0" algn="ctr">
              <a:buNone/>
              <a:defRPr/>
            </a:lvl1pPr>
          </a:lstStyle>
          <a:p>
            <a:r>
              <a:rPr lang="en-GB"/>
              <a:t>Click icon to add table</a:t>
            </a:r>
            <a:endParaRPr lang="en-US" dirty="0"/>
          </a:p>
        </p:txBody>
      </p:sp>
      <p:sp>
        <p:nvSpPr>
          <p:cNvPr id="5" name="Date Placeholder 4">
            <a:extLst>
              <a:ext uri="{FF2B5EF4-FFF2-40B4-BE49-F238E27FC236}">
                <a16:creationId xmlns:a16="http://schemas.microsoft.com/office/drawing/2014/main" id="{7FB8286E-179F-45D4-6382-A34BAA54FBAD}"/>
              </a:ext>
            </a:extLst>
          </p:cNvPr>
          <p:cNvSpPr>
            <a:spLocks noGrp="1"/>
          </p:cNvSpPr>
          <p:nvPr>
            <p:ph type="dt" sz="half" idx="14"/>
          </p:nvPr>
        </p:nvSpPr>
        <p:spPr/>
        <p:txBody>
          <a:bodyPr/>
          <a:lstStyle/>
          <a:p>
            <a:fld id="{AD2C5060-8972-B347-8CC0-8F1881778433}" type="datetimeyyyy">
              <a:rPr lang="en-US" smtClean="0"/>
              <a:t>2024</a:t>
            </a:fld>
            <a:endParaRPr lang="en-US" dirty="0"/>
          </a:p>
        </p:txBody>
      </p:sp>
      <p:sp>
        <p:nvSpPr>
          <p:cNvPr id="9" name="Slide Number Placeholder 8">
            <a:extLst>
              <a:ext uri="{FF2B5EF4-FFF2-40B4-BE49-F238E27FC236}">
                <a16:creationId xmlns:a16="http://schemas.microsoft.com/office/drawing/2014/main" id="{FB1B3442-8929-B382-C800-713ECF883970}"/>
              </a:ext>
            </a:extLst>
          </p:cNvPr>
          <p:cNvSpPr>
            <a:spLocks noGrp="1"/>
          </p:cNvSpPr>
          <p:nvPr>
            <p:ph type="sldNum" sz="quarter" idx="15"/>
          </p:nvPr>
        </p:nvSpPr>
        <p:spPr/>
        <p:txBody>
          <a:bodyPr/>
          <a:lstStyle/>
          <a:p>
            <a:fld id="{4FAB73BC-B049-4115-A692-8D63A059BFB8}" type="slidenum">
              <a:rPr lang="en-US" smtClean="0"/>
              <a:pPr/>
              <a:t>‹#›</a:t>
            </a:fld>
            <a:endParaRPr lang="en-US" dirty="0"/>
          </a:p>
        </p:txBody>
      </p:sp>
      <p:sp>
        <p:nvSpPr>
          <p:cNvPr id="10" name="Footer Placeholder 9">
            <a:extLst>
              <a:ext uri="{FF2B5EF4-FFF2-40B4-BE49-F238E27FC236}">
                <a16:creationId xmlns:a16="http://schemas.microsoft.com/office/drawing/2014/main" id="{B63ECD2B-104B-A8A6-CDAE-B909CA1F4FE8}"/>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59597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a:xfrm>
            <a:off x="0" y="1"/>
            <a:ext cx="8067518" cy="2255520"/>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57199" y="2624671"/>
            <a:ext cx="6752276" cy="3698851"/>
          </a:xfrm>
        </p:spPr>
        <p:txBody>
          <a:bodyPr lIns="0" tIns="0" rIns="0" bIns="0" anchor="b">
            <a:normAutofit/>
          </a:bodyPr>
          <a:lstStyle>
            <a:lvl1pPr algn="l">
              <a:defRPr sz="6600" b="1" cap="all" spc="-100" baseline="0">
                <a:solidFill>
                  <a:schemeClr val="tx1">
                    <a:lumMod val="85000"/>
                    <a:lumOff val="15000"/>
                  </a:schemeClr>
                </a:solidFill>
              </a:defRPr>
            </a:lvl1pPr>
          </a:lstStyle>
          <a:p>
            <a:r>
              <a:rPr lang="en-US" dirty="0"/>
              <a:t>Click to add title</a:t>
            </a:r>
          </a:p>
        </p:txBody>
      </p:sp>
      <p:sp>
        <p:nvSpPr>
          <p:cNvPr id="5" name="Picture Placeholder 2">
            <a:extLst>
              <a:ext uri="{FF2B5EF4-FFF2-40B4-BE49-F238E27FC236}">
                <a16:creationId xmlns:a16="http://schemas.microsoft.com/office/drawing/2014/main" id="{438223DB-ED2D-4922-1A61-D1763E8F33F8}"/>
              </a:ext>
            </a:extLst>
          </p:cNvPr>
          <p:cNvSpPr>
            <a:spLocks noGrp="1"/>
          </p:cNvSpPr>
          <p:nvPr>
            <p:ph type="pic" idx="14"/>
          </p:nvPr>
        </p:nvSpPr>
        <p:spPr>
          <a:xfrm>
            <a:off x="7225666" y="-1"/>
            <a:ext cx="4966334" cy="6858000"/>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pic>
        <p:nvPicPr>
          <p:cNvPr id="9" name="Graphic 8">
            <a:extLst>
              <a:ext uri="{FF2B5EF4-FFF2-40B4-BE49-F238E27FC236}">
                <a16:creationId xmlns:a16="http://schemas.microsoft.com/office/drawing/2014/main" id="{4F86E7AD-A6DA-E8DA-1CA0-615D3EDF93B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822" y="237420"/>
            <a:ext cx="1714789" cy="1714789"/>
          </a:xfrm>
          <a:prstGeom prst="rect">
            <a:avLst/>
          </a:prstGeom>
        </p:spPr>
      </p:pic>
      <p:grpSp>
        <p:nvGrpSpPr>
          <p:cNvPr id="11" name="Group 10">
            <a:extLst>
              <a:ext uri="{FF2B5EF4-FFF2-40B4-BE49-F238E27FC236}">
                <a16:creationId xmlns:a16="http://schemas.microsoft.com/office/drawing/2014/main" id="{3EBF3BED-A617-9382-262C-3792F4422B9C}"/>
              </a:ext>
              <a:ext uri="{C183D7F6-B498-43B3-948B-1728B52AA6E4}">
                <adec:decorative xmlns:adec="http://schemas.microsoft.com/office/drawing/2017/decorative" val="1"/>
              </a:ext>
            </a:extLst>
          </p:cNvPr>
          <p:cNvGrpSpPr/>
          <p:nvPr userDrawn="1"/>
        </p:nvGrpSpPr>
        <p:grpSpPr>
          <a:xfrm>
            <a:off x="0" y="0"/>
            <a:ext cx="7209476" cy="6858000"/>
            <a:chOff x="0" y="0"/>
            <a:chExt cx="7209476" cy="6858000"/>
          </a:xfrm>
        </p:grpSpPr>
        <p:cxnSp>
          <p:nvCxnSpPr>
            <p:cNvPr id="6" name="Straight Connector 5">
              <a:extLst>
                <a:ext uri="{FF2B5EF4-FFF2-40B4-BE49-F238E27FC236}">
                  <a16:creationId xmlns:a16="http://schemas.microsoft.com/office/drawing/2014/main" id="{6CC7B291-128E-2693-8391-5F74B90EAFF0}"/>
                </a:ext>
              </a:extLst>
            </p:cNvPr>
            <p:cNvCxnSpPr>
              <a:cxnSpLocks/>
            </p:cNvCxnSpPr>
            <p:nvPr/>
          </p:nvCxnSpPr>
          <p:spPr>
            <a:xfrm>
              <a:off x="0" y="2271831"/>
              <a:ext cx="720947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73A90-D726-F334-C514-4BFD393396F0}"/>
                </a:ext>
              </a:extLst>
            </p:cNvPr>
            <p:cNvCxnSpPr>
              <a:cxnSpLocks/>
            </p:cNvCxnSpPr>
            <p:nvPr/>
          </p:nvCxnSpPr>
          <p:spPr>
            <a:xfrm>
              <a:off x="7209476"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925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3FC323-9010-7680-1410-DB6EA920CF4B}"/>
              </a:ext>
              <a:ext uri="{C183D7F6-B498-43B3-948B-1728B52AA6E4}">
                <adec:decorative xmlns:adec="http://schemas.microsoft.com/office/drawing/2017/decorative" val="1"/>
              </a:ext>
            </a:extLst>
          </p:cNvPr>
          <p:cNvSpPr/>
          <p:nvPr userDrawn="1"/>
        </p:nvSpPr>
        <p:spPr>
          <a:xfrm>
            <a:off x="0" y="2627418"/>
            <a:ext cx="4481120" cy="3684153"/>
          </a:xfrm>
          <a:prstGeom prst="rect">
            <a:avLst/>
          </a:prstGeom>
          <a:solidFill>
            <a:schemeClr val="accent3">
              <a:lumMod val="60000"/>
              <a:lumOff val="40000"/>
              <a:alpha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Rectangle 4">
            <a:extLst>
              <a:ext uri="{FF2B5EF4-FFF2-40B4-BE49-F238E27FC236}">
                <a16:creationId xmlns:a16="http://schemas.microsoft.com/office/drawing/2014/main" id="{BD124AF9-4FF9-5ED5-5A0C-44939D250BE6}"/>
              </a:ext>
              <a:ext uri="{C183D7F6-B498-43B3-948B-1728B52AA6E4}">
                <adec:decorative xmlns:adec="http://schemas.microsoft.com/office/drawing/2017/decorative" val="1"/>
              </a:ext>
            </a:extLst>
          </p:cNvPr>
          <p:cNvSpPr/>
          <p:nvPr userDrawn="1"/>
        </p:nvSpPr>
        <p:spPr>
          <a:xfrm>
            <a:off x="0" y="0"/>
            <a:ext cx="12192000" cy="2627419"/>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C1D9B86B-8693-3D1A-3E1F-4A28D927D8AD}"/>
              </a:ext>
              <a:ext uri="{C183D7F6-B498-43B3-948B-1728B52AA6E4}">
                <adec:decorative xmlns:adec="http://schemas.microsoft.com/office/drawing/2017/decorative" val="1"/>
              </a:ext>
            </a:extLst>
          </p:cNvPr>
          <p:cNvCxnSpPr>
            <a:cxnSpLocks/>
          </p:cNvCxnSpPr>
          <p:nvPr/>
        </p:nvCxnSpPr>
        <p:spPr>
          <a:xfrm flipH="1">
            <a:off x="0" y="26274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57200" y="457200"/>
            <a:ext cx="11247120" cy="1744133"/>
          </a:xfrm>
        </p:spPr>
        <p:txBody>
          <a:bodyPr anchor="b" anchorCtr="0">
            <a:normAutofit/>
          </a:bodyPr>
          <a:lstStyle>
            <a:lvl1pPr>
              <a:defRPr sz="4400"/>
            </a:lvl1pPr>
          </a:lstStyle>
          <a:p>
            <a:r>
              <a:rPr lang="en-US" dirty="0"/>
              <a:t>Click to add title</a:t>
            </a:r>
          </a:p>
        </p:txBody>
      </p:sp>
      <p:cxnSp>
        <p:nvCxnSpPr>
          <p:cNvPr id="12" name="Straight Connector 11">
            <a:extLst>
              <a:ext uri="{FF2B5EF4-FFF2-40B4-BE49-F238E27FC236}">
                <a16:creationId xmlns:a16="http://schemas.microsoft.com/office/drawing/2014/main" id="{319220E1-3B64-C03C-3D28-6308954E19CB}"/>
              </a:ext>
              <a:ext uri="{C183D7F6-B498-43B3-948B-1728B52AA6E4}">
                <adec:decorative xmlns:adec="http://schemas.microsoft.com/office/drawing/2017/decorative" val="1"/>
              </a:ext>
            </a:extLst>
          </p:cNvPr>
          <p:cNvCxnSpPr>
            <a:cxnSpLocks/>
          </p:cNvCxnSpPr>
          <p:nvPr userDrawn="1"/>
        </p:nvCxnSpPr>
        <p:spPr>
          <a:xfrm>
            <a:off x="4480560" y="2627419"/>
            <a:ext cx="0" cy="36761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hasCustomPrompt="1"/>
          </p:nvPr>
        </p:nvSpPr>
        <p:spPr>
          <a:xfrm>
            <a:off x="457200" y="3017520"/>
            <a:ext cx="3676907" cy="2904701"/>
          </a:xfrm>
        </p:spPr>
        <p:txBody>
          <a:bodyPr>
            <a:normAutofit/>
          </a:bodyPr>
          <a:lstStyle>
            <a:lvl1pPr marL="0" indent="0">
              <a:buNone/>
              <a:defRPr sz="2400" b="1"/>
            </a:lvl1pPr>
            <a:lvl2pPr marL="320040" indent="0">
              <a:buNone/>
              <a:defRPr sz="2000"/>
            </a:lvl2pPr>
            <a:lvl3pPr marL="777240" indent="0">
              <a:buNone/>
              <a:defRPr sz="1800"/>
            </a:lvl3pPr>
            <a:lvl4pPr marL="1234440" indent="0">
              <a:buNone/>
              <a:defRPr sz="1600"/>
            </a:lvl4pPr>
            <a:lvl5pPr marL="1691640" indent="0">
              <a:buNone/>
              <a:defRPr sz="16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827014" y="3017520"/>
            <a:ext cx="6877306" cy="2941535"/>
          </a:xfrm>
        </p:spPr>
        <p:txBody>
          <a:bodyPr/>
          <a:lstStyle>
            <a:lvl1pPr marL="512064" indent="-512064">
              <a:spcBef>
                <a:spcPts val="1200"/>
              </a:spcBef>
              <a:buFont typeface="+mj-lt"/>
              <a:buAutoNum type="arabicPeriod"/>
              <a:defRPr sz="2000"/>
            </a:lvl1pPr>
            <a:lvl2pPr>
              <a:spcBef>
                <a:spcPts val="1200"/>
              </a:spcBef>
              <a:buFont typeface="+mj-lt"/>
              <a:buAutoNum type="arabicPeriod"/>
              <a:defRPr sz="1800"/>
            </a:lvl2pPr>
            <a:lvl3pPr>
              <a:spcBef>
                <a:spcPts val="1200"/>
              </a:spcBef>
              <a:buFont typeface="+mj-lt"/>
              <a:buAutoNum type="arabicPeriod"/>
              <a:defRPr sz="1600"/>
            </a:lvl3pPr>
            <a:lvl4pPr>
              <a:spcBef>
                <a:spcPts val="1200"/>
              </a:spcBef>
              <a:buFont typeface="+mj-lt"/>
              <a:buAutoNum type="arabicPeriod"/>
              <a:defRPr sz="1400"/>
            </a:lvl4pPr>
            <a:lvl5pPr>
              <a:spcBef>
                <a:spcPts val="1200"/>
              </a:spcBef>
              <a:buFont typeface="+mj-lt"/>
              <a:buAutoNum type="arabicPeriod"/>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E5A97F5-72BE-304B-3F33-2C9D1FC7D437}"/>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13" name="Slide Number Placeholder 12">
            <a:extLst>
              <a:ext uri="{FF2B5EF4-FFF2-40B4-BE49-F238E27FC236}">
                <a16:creationId xmlns:a16="http://schemas.microsoft.com/office/drawing/2014/main" id="{338817E4-6566-D0FB-CB15-D8609FF975AE}"/>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14" name="Footer Placeholder 13">
            <a:extLst>
              <a:ext uri="{FF2B5EF4-FFF2-40B4-BE49-F238E27FC236}">
                <a16:creationId xmlns:a16="http://schemas.microsoft.com/office/drawing/2014/main" id="{1C561681-D81E-033B-0C77-D80162AA1569}"/>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970224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3429000"/>
            <a:ext cx="11402907" cy="2004514"/>
          </a:xfrm>
        </p:spPr>
        <p:txBody>
          <a:bodyPr lIns="0" tIns="0" rIns="0" bIns="0" anchor="b">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365760" y="5559552"/>
            <a:ext cx="11402907" cy="914400"/>
          </a:xfrm>
        </p:spPr>
        <p:txBody>
          <a:bodyPr lIns="0" tIns="0" rIns="0" bIns="0" anchor="t" anchorCtr="0">
            <a:no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9" name="Picture Placeholder 2">
            <a:extLst>
              <a:ext uri="{FF2B5EF4-FFF2-40B4-BE49-F238E27FC236}">
                <a16:creationId xmlns:a16="http://schemas.microsoft.com/office/drawing/2014/main" id="{0648715D-CF90-CB6D-3F19-8A8821D742EE}"/>
              </a:ext>
            </a:extLst>
          </p:cNvPr>
          <p:cNvSpPr>
            <a:spLocks noGrp="1"/>
          </p:cNvSpPr>
          <p:nvPr>
            <p:ph type="pic" idx="13"/>
          </p:nvPr>
        </p:nvSpPr>
        <p:spPr>
          <a:xfrm>
            <a:off x="4473208" y="0"/>
            <a:ext cx="7718792" cy="3052119"/>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7" name="Rectangle 6">
            <a:extLst>
              <a:ext uri="{C183D7F6-B498-43B3-948B-1728B52AA6E4}">
                <adec:decorative xmlns:adec="http://schemas.microsoft.com/office/drawing/2017/decorative" val="1"/>
              </a:ext>
            </a:extLst>
          </p:cNvPr>
          <p:cNvSpPr/>
          <p:nvPr/>
        </p:nvSpPr>
        <p:spPr>
          <a:xfrm>
            <a:off x="0" y="0"/>
            <a:ext cx="4481120" cy="3052110"/>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EF386C8A-25BA-AB6D-B983-79524ED03FD2}"/>
              </a:ext>
              <a:ext uri="{C183D7F6-B498-43B3-948B-1728B52AA6E4}">
                <adec:decorative xmlns:adec="http://schemas.microsoft.com/office/drawing/2017/decorative" val="1"/>
              </a:ext>
            </a:extLst>
          </p:cNvPr>
          <p:cNvCxnSpPr>
            <a:cxnSpLocks/>
          </p:cNvCxnSpPr>
          <p:nvPr userDrawn="1"/>
        </p:nvCxnSpPr>
        <p:spPr>
          <a:xfrm>
            <a:off x="4480560" y="0"/>
            <a:ext cx="0" cy="30521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C78377-1C25-FF96-E2F0-FF8D4E04BC14}"/>
              </a:ext>
              <a:ext uri="{C183D7F6-B498-43B3-948B-1728B52AA6E4}">
                <adec:decorative xmlns:adec="http://schemas.microsoft.com/office/drawing/2017/decorative" val="1"/>
              </a:ext>
            </a:extLst>
          </p:cNvPr>
          <p:cNvCxnSpPr>
            <a:cxnSpLocks/>
          </p:cNvCxnSpPr>
          <p:nvPr userDrawn="1"/>
        </p:nvCxnSpPr>
        <p:spPr>
          <a:xfrm>
            <a:off x="-7912" y="3052119"/>
            <a:ext cx="12199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538DC9E-C0A9-C3F4-B87B-C29DC41215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6264" y="130630"/>
            <a:ext cx="1632857" cy="1632857"/>
          </a:xfrm>
          <a:prstGeom prst="rect">
            <a:avLst/>
          </a:prstGeom>
        </p:spPr>
      </p:pic>
    </p:spTree>
    <p:extLst>
      <p:ext uri="{BB962C8B-B14F-4D97-AF65-F5344CB8AC3E}">
        <p14:creationId xmlns:p14="http://schemas.microsoft.com/office/powerpoint/2010/main" val="2918291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6F64A7-F6D9-7825-3E9E-6C03E0408C13}"/>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3" name="Slide Number Placeholder 2">
            <a:extLst>
              <a:ext uri="{FF2B5EF4-FFF2-40B4-BE49-F238E27FC236}">
                <a16:creationId xmlns:a16="http://schemas.microsoft.com/office/drawing/2014/main" id="{A81B8D28-5193-F2A8-F3CE-926E662BBB27}"/>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4" name="Footer Placeholder 3">
            <a:extLst>
              <a:ext uri="{FF2B5EF4-FFF2-40B4-BE49-F238E27FC236}">
                <a16:creationId xmlns:a16="http://schemas.microsoft.com/office/drawing/2014/main" id="{BFEE739A-E696-37FB-EA53-D0B80C503D4C}"/>
              </a:ext>
            </a:extLst>
          </p:cNvPr>
          <p:cNvSpPr>
            <a:spLocks noGrp="1"/>
          </p:cNvSpPr>
          <p:nvPr>
            <p:ph type="ftr" sz="quarter" idx="12"/>
          </p:nvPr>
        </p:nvSpPr>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8EFBE8-6AFC-9FD7-6155-85DD2A9DF16C}"/>
              </a:ext>
              <a:ext uri="{C183D7F6-B498-43B3-948B-1728B52AA6E4}">
                <adec:decorative xmlns:adec="http://schemas.microsoft.com/office/drawing/2017/decorative" val="1"/>
              </a:ext>
            </a:extLst>
          </p:cNvPr>
          <p:cNvSpPr/>
          <p:nvPr userDrawn="1"/>
        </p:nvSpPr>
        <p:spPr>
          <a:xfrm>
            <a:off x="0" y="0"/>
            <a:ext cx="612648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57200" y="457199"/>
            <a:ext cx="5160158" cy="3474720"/>
          </a:xfrm>
        </p:spPr>
        <p:txBody>
          <a:bodyPr anchor="ctr" anchorCtr="0">
            <a:normAutofit/>
          </a:bodyPr>
          <a:lstStyle>
            <a:lvl1pPr>
              <a:defRPr sz="44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83680" y="457200"/>
            <a:ext cx="5212080" cy="5486400"/>
          </a:xfrm>
        </p:spPr>
        <p:txBody>
          <a:bodyPr anchor="ctr" anchorCtr="0">
            <a:normAutofit/>
          </a:bodyPr>
          <a:lstStyle>
            <a:lvl1pPr>
              <a:defRPr sz="2400"/>
            </a:lvl1pPr>
            <a:lvl2pPr>
              <a:defRPr sz="2000"/>
            </a:lvl2pPr>
            <a:lvl3pPr>
              <a:defRPr sz="1800"/>
            </a:lvl3pPr>
            <a:lvl4pPr>
              <a:defRPr sz="1600"/>
            </a:lvl4pPr>
            <a:lvl5pP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2BAF5D-3A7D-BA27-EAC6-CCA76378479F}"/>
              </a:ext>
              <a:ext uri="{C183D7F6-B498-43B3-948B-1728B52AA6E4}">
                <adec:decorative xmlns:adec="http://schemas.microsoft.com/office/drawing/2017/decorative" val="1"/>
              </a:ext>
            </a:extLst>
          </p:cNvPr>
          <p:cNvCxnSpPr>
            <a:cxnSpLocks/>
          </p:cNvCxnSpPr>
          <p:nvPr userDrawn="1"/>
        </p:nvCxnSpPr>
        <p:spPr>
          <a:xfrm>
            <a:off x="612196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56159F11-BB39-71F0-9B4E-6D84D3F6FC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0416" y="4464626"/>
            <a:ext cx="1632857" cy="1632857"/>
          </a:xfrm>
          <a:prstGeom prst="rect">
            <a:avLst/>
          </a:prstGeom>
        </p:spPr>
      </p:pic>
      <p:sp>
        <p:nvSpPr>
          <p:cNvPr id="4" name="Date Placeholder 3">
            <a:extLst>
              <a:ext uri="{FF2B5EF4-FFF2-40B4-BE49-F238E27FC236}">
                <a16:creationId xmlns:a16="http://schemas.microsoft.com/office/drawing/2014/main" id="{2AE41C3F-BE99-2BD9-1E6D-A913A2733B74}"/>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5" name="Slide Number Placeholder 4">
            <a:extLst>
              <a:ext uri="{FF2B5EF4-FFF2-40B4-BE49-F238E27FC236}">
                <a16:creationId xmlns:a16="http://schemas.microsoft.com/office/drawing/2014/main" id="{50FF1A5C-82F9-BC47-C11E-11E2255498F0}"/>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6" name="Footer Placeholder 5">
            <a:extLst>
              <a:ext uri="{FF2B5EF4-FFF2-40B4-BE49-F238E27FC236}">
                <a16:creationId xmlns:a16="http://schemas.microsoft.com/office/drawing/2014/main" id="{171A67A8-6EC5-CEEE-C3F1-C842D5BA40D1}"/>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61534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461F2C-B8C4-AB7D-CC7D-4A6F57DBE41C}"/>
              </a:ext>
              <a:ext uri="{C183D7F6-B498-43B3-948B-1728B52AA6E4}">
                <adec:decorative xmlns:adec="http://schemas.microsoft.com/office/drawing/2017/decorative" val="1"/>
              </a:ext>
            </a:extLst>
          </p:cNvPr>
          <p:cNvSpPr/>
          <p:nvPr userDrawn="1"/>
        </p:nvSpPr>
        <p:spPr>
          <a:xfrm>
            <a:off x="-1" y="0"/>
            <a:ext cx="7710879" cy="4380973"/>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69275" y="365759"/>
            <a:ext cx="6990772" cy="3567413"/>
          </a:xfrm>
        </p:spPr>
        <p:txBody>
          <a:bodyPr lIns="0" tIns="0" rIns="0" bIns="0" anchor="ctr" anchorCtr="0">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469275" y="4746732"/>
            <a:ext cx="6990772" cy="1727220"/>
          </a:xfrm>
        </p:spPr>
        <p:txBody>
          <a:bodyPr lIns="0" tIns="0" rIns="0" bIns="0" anchor="t">
            <a:no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7" name="Rectangle 6">
            <a:extLst>
              <a:ext uri="{C183D7F6-B498-43B3-948B-1728B52AA6E4}">
                <adec:decorative xmlns:adec="http://schemas.microsoft.com/office/drawing/2017/decorative" val="1"/>
              </a:ext>
            </a:extLst>
          </p:cNvPr>
          <p:cNvSpPr/>
          <p:nvPr/>
        </p:nvSpPr>
        <p:spPr>
          <a:xfrm>
            <a:off x="7710880" y="0"/>
            <a:ext cx="4481120" cy="6858000"/>
          </a:xfrm>
          <a:prstGeom prst="rect">
            <a:avLst/>
          </a:prstGeom>
          <a:solidFill>
            <a:schemeClr val="accent3">
              <a:lumMod val="60000"/>
              <a:lumOff val="40000"/>
              <a:alpha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EF386C8A-25BA-AB6D-B983-79524ED03FD2}"/>
              </a:ext>
              <a:ext uri="{C183D7F6-B498-43B3-948B-1728B52AA6E4}">
                <adec:decorative xmlns:adec="http://schemas.microsoft.com/office/drawing/2017/decorative" val="1"/>
              </a:ext>
            </a:extLst>
          </p:cNvPr>
          <p:cNvCxnSpPr>
            <a:cxnSpLocks/>
          </p:cNvCxnSpPr>
          <p:nvPr userDrawn="1"/>
        </p:nvCxnSpPr>
        <p:spPr>
          <a:xfrm>
            <a:off x="7710880"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C78377-1C25-FF96-E2F0-FF8D4E04BC14}"/>
              </a:ext>
              <a:ext uri="{C183D7F6-B498-43B3-948B-1728B52AA6E4}">
                <adec:decorative xmlns:adec="http://schemas.microsoft.com/office/drawing/2017/decorative" val="1"/>
              </a:ext>
            </a:extLst>
          </p:cNvPr>
          <p:cNvCxnSpPr>
            <a:cxnSpLocks/>
          </p:cNvCxnSpPr>
          <p:nvPr userDrawn="1"/>
        </p:nvCxnSpPr>
        <p:spPr>
          <a:xfrm>
            <a:off x="-7914" y="4380978"/>
            <a:ext cx="77187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538DC9E-C0A9-C3F4-B87B-C29DC41215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8515" y="130630"/>
            <a:ext cx="1632857" cy="1632857"/>
          </a:xfrm>
          <a:prstGeom prst="rect">
            <a:avLst/>
          </a:prstGeom>
        </p:spPr>
      </p:pic>
    </p:spTree>
    <p:extLst>
      <p:ext uri="{BB962C8B-B14F-4D97-AF65-F5344CB8AC3E}">
        <p14:creationId xmlns:p14="http://schemas.microsoft.com/office/powerpoint/2010/main" val="2637367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 Left Content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8EFBE8-6AFC-9FD7-6155-85DD2A9DF16C}"/>
              </a:ext>
              <a:ext uri="{C183D7F6-B498-43B3-948B-1728B52AA6E4}">
                <adec:decorative xmlns:adec="http://schemas.microsoft.com/office/drawing/2017/decorative" val="1"/>
              </a:ext>
            </a:extLst>
          </p:cNvPr>
          <p:cNvSpPr/>
          <p:nvPr userDrawn="1"/>
        </p:nvSpPr>
        <p:spPr>
          <a:xfrm>
            <a:off x="6121960" y="0"/>
            <a:ext cx="607004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455664" y="1987296"/>
            <a:ext cx="5303520" cy="3956303"/>
          </a:xfrm>
        </p:spPr>
        <p:txBody>
          <a:bodyPr anchor="ctr" anchorCtr="0">
            <a:normAutofit/>
          </a:bodyPr>
          <a:lstStyle>
            <a:lvl1pPr>
              <a:defRPr sz="44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57200" y="457200"/>
            <a:ext cx="5212080" cy="5486400"/>
          </a:xfrm>
        </p:spPr>
        <p:txBody>
          <a:bodyPr anchor="ctr" anchorCtr="0">
            <a:normAutofit/>
          </a:bodyPr>
          <a:lstStyle>
            <a:lvl1pPr marL="365760">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2BAF5D-3A7D-BA27-EAC6-CCA76378479F}"/>
              </a:ext>
              <a:ext uri="{C183D7F6-B498-43B3-948B-1728B52AA6E4}">
                <adec:decorative xmlns:adec="http://schemas.microsoft.com/office/drawing/2017/decorative" val="1"/>
              </a:ext>
            </a:extLst>
          </p:cNvPr>
          <p:cNvCxnSpPr>
            <a:cxnSpLocks/>
          </p:cNvCxnSpPr>
          <p:nvPr userDrawn="1"/>
        </p:nvCxnSpPr>
        <p:spPr>
          <a:xfrm>
            <a:off x="612196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56159F11-BB39-71F0-9B4E-6D84D3F6FC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28519" y="128016"/>
            <a:ext cx="1632857" cy="1632857"/>
          </a:xfrm>
          <a:prstGeom prst="rect">
            <a:avLst/>
          </a:prstGeom>
        </p:spPr>
      </p:pic>
      <p:sp>
        <p:nvSpPr>
          <p:cNvPr id="4" name="Date Placeholder 3">
            <a:extLst>
              <a:ext uri="{FF2B5EF4-FFF2-40B4-BE49-F238E27FC236}">
                <a16:creationId xmlns:a16="http://schemas.microsoft.com/office/drawing/2014/main" id="{CAC91DB3-459F-7003-4627-BF87F70C7611}"/>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5" name="Slide Number Placeholder 4">
            <a:extLst>
              <a:ext uri="{FF2B5EF4-FFF2-40B4-BE49-F238E27FC236}">
                <a16:creationId xmlns:a16="http://schemas.microsoft.com/office/drawing/2014/main" id="{B43E29DA-F126-F0E0-A16B-D66A997EFC05}"/>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6" name="Footer Placeholder 5">
            <a:extLst>
              <a:ext uri="{FF2B5EF4-FFF2-40B4-BE49-F238E27FC236}">
                <a16:creationId xmlns:a16="http://schemas.microsoft.com/office/drawing/2014/main" id="{9C9EDE6D-125A-5F43-B354-57C4357F23F1}"/>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51987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Image left">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a:xfrm>
            <a:off x="4124482" y="1"/>
            <a:ext cx="8067518" cy="2255520"/>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511048" y="2624672"/>
            <a:ext cx="7304896" cy="2808842"/>
          </a:xfrm>
        </p:spPr>
        <p:txBody>
          <a:bodyPr lIns="0" tIns="0" rIns="0" bIns="0" anchor="b">
            <a:normAutofit/>
          </a:bodyPr>
          <a:lstStyle>
            <a:lvl1pPr algn="l">
              <a:defRPr sz="5400" b="1" cap="all" spc="-100" baseline="0">
                <a:solidFill>
                  <a:schemeClr val="tx1">
                    <a:lumMod val="85000"/>
                    <a:lumOff val="15000"/>
                  </a:schemeClr>
                </a:solidFill>
              </a:defRPr>
            </a:lvl1pPr>
          </a:lstStyle>
          <a:p>
            <a:r>
              <a:rPr lang="en-US" dirty="0"/>
              <a:t>Click to add title</a:t>
            </a:r>
          </a:p>
        </p:txBody>
      </p:sp>
      <p:sp>
        <p:nvSpPr>
          <p:cNvPr id="3" name="Subtitle 2"/>
          <p:cNvSpPr>
            <a:spLocks noGrp="1"/>
          </p:cNvSpPr>
          <p:nvPr>
            <p:ph type="subTitle" idx="1" hasCustomPrompt="1"/>
          </p:nvPr>
        </p:nvSpPr>
        <p:spPr>
          <a:xfrm>
            <a:off x="4511048" y="5559552"/>
            <a:ext cx="7304896" cy="914400"/>
          </a:xfrm>
        </p:spPr>
        <p:txBody>
          <a:bodyPr lIns="0" tIns="0" rIns="0" bIns="0" anchor="t">
            <a:norm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5" name="Picture Placeholder 2">
            <a:extLst>
              <a:ext uri="{FF2B5EF4-FFF2-40B4-BE49-F238E27FC236}">
                <a16:creationId xmlns:a16="http://schemas.microsoft.com/office/drawing/2014/main" id="{438223DB-ED2D-4922-1A61-D1763E8F33F8}"/>
              </a:ext>
            </a:extLst>
          </p:cNvPr>
          <p:cNvSpPr>
            <a:spLocks noGrp="1"/>
          </p:cNvSpPr>
          <p:nvPr>
            <p:ph type="pic" idx="14"/>
          </p:nvPr>
        </p:nvSpPr>
        <p:spPr>
          <a:xfrm>
            <a:off x="0" y="-1"/>
            <a:ext cx="4114800" cy="6858000"/>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pic>
        <p:nvPicPr>
          <p:cNvPr id="9" name="Graphic 8">
            <a:extLst>
              <a:ext uri="{FF2B5EF4-FFF2-40B4-BE49-F238E27FC236}">
                <a16:creationId xmlns:a16="http://schemas.microsoft.com/office/drawing/2014/main" id="{4F86E7AD-A6DA-E8DA-1CA0-615D3EDF93B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83301" y="237420"/>
            <a:ext cx="1714789" cy="1714789"/>
          </a:xfrm>
          <a:prstGeom prst="rect">
            <a:avLst/>
          </a:prstGeom>
        </p:spPr>
      </p:pic>
      <p:grpSp>
        <p:nvGrpSpPr>
          <p:cNvPr id="4" name="Group 3">
            <a:extLst>
              <a:ext uri="{FF2B5EF4-FFF2-40B4-BE49-F238E27FC236}">
                <a16:creationId xmlns:a16="http://schemas.microsoft.com/office/drawing/2014/main" id="{DA50057D-192D-7614-DE77-877F2980EEEA}"/>
              </a:ext>
              <a:ext uri="{C183D7F6-B498-43B3-948B-1728B52AA6E4}">
                <adec:decorative xmlns:adec="http://schemas.microsoft.com/office/drawing/2017/decorative" val="1"/>
              </a:ext>
            </a:extLst>
          </p:cNvPr>
          <p:cNvGrpSpPr/>
          <p:nvPr userDrawn="1"/>
        </p:nvGrpSpPr>
        <p:grpSpPr>
          <a:xfrm flipH="1">
            <a:off x="4114800" y="0"/>
            <a:ext cx="8077200" cy="6858000"/>
            <a:chOff x="-7912" y="0"/>
            <a:chExt cx="8077200" cy="6858000"/>
          </a:xfrm>
        </p:grpSpPr>
        <p:cxnSp>
          <p:nvCxnSpPr>
            <p:cNvPr id="6" name="Straight Connector 5">
              <a:extLst>
                <a:ext uri="{FF2B5EF4-FFF2-40B4-BE49-F238E27FC236}">
                  <a16:creationId xmlns:a16="http://schemas.microsoft.com/office/drawing/2014/main" id="{6CC7B291-128E-2693-8391-5F74B90EAFF0}"/>
                </a:ext>
              </a:extLst>
            </p:cNvPr>
            <p:cNvCxnSpPr>
              <a:cxnSpLocks/>
            </p:cNvCxnSpPr>
            <p:nvPr/>
          </p:nvCxnSpPr>
          <p:spPr>
            <a:xfrm>
              <a:off x="-7912" y="2271831"/>
              <a:ext cx="807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73A90-D726-F334-C514-4BFD393396F0}"/>
                </a:ext>
              </a:extLst>
            </p:cNvPr>
            <p:cNvCxnSpPr>
              <a:cxnSpLocks/>
            </p:cNvCxnSpPr>
            <p:nvPr/>
          </p:nvCxnSpPr>
          <p:spPr>
            <a:xfrm>
              <a:off x="8064448"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Date Placeholder 9">
            <a:extLst>
              <a:ext uri="{FF2B5EF4-FFF2-40B4-BE49-F238E27FC236}">
                <a16:creationId xmlns:a16="http://schemas.microsoft.com/office/drawing/2014/main" id="{5376BE9D-8163-4EDD-FB8D-57ABEDF1640F}"/>
              </a:ext>
            </a:extLst>
          </p:cNvPr>
          <p:cNvSpPr>
            <a:spLocks noGrp="1"/>
          </p:cNvSpPr>
          <p:nvPr>
            <p:ph type="dt" sz="half" idx="15"/>
          </p:nvPr>
        </p:nvSpPr>
        <p:spPr/>
        <p:txBody>
          <a:bodyPr/>
          <a:lstStyle/>
          <a:p>
            <a:fld id="{AD2C5060-8972-B347-8CC0-8F1881778433}" type="datetimeyyyy">
              <a:rPr lang="en-US" smtClean="0"/>
              <a:t>2024</a:t>
            </a:fld>
            <a:endParaRPr lang="en-US" dirty="0"/>
          </a:p>
        </p:txBody>
      </p:sp>
      <p:sp>
        <p:nvSpPr>
          <p:cNvPr id="11" name="Slide Number Placeholder 10">
            <a:extLst>
              <a:ext uri="{FF2B5EF4-FFF2-40B4-BE49-F238E27FC236}">
                <a16:creationId xmlns:a16="http://schemas.microsoft.com/office/drawing/2014/main" id="{880A75B7-8212-3C24-45FF-DB1B86CA19E0}"/>
              </a:ext>
            </a:extLst>
          </p:cNvPr>
          <p:cNvSpPr>
            <a:spLocks noGrp="1"/>
          </p:cNvSpPr>
          <p:nvPr>
            <p:ph type="sldNum" sz="quarter" idx="16"/>
          </p:nvPr>
        </p:nvSpPr>
        <p:spPr/>
        <p:txBody>
          <a:bodyPr/>
          <a:lstStyle/>
          <a:p>
            <a:fld id="{4FAB73BC-B049-4115-A692-8D63A059BFB8}" type="slidenum">
              <a:rPr lang="en-US" smtClean="0"/>
              <a:pPr/>
              <a:t>‹#›</a:t>
            </a:fld>
            <a:endParaRPr lang="en-US" dirty="0"/>
          </a:p>
        </p:txBody>
      </p:sp>
      <p:sp>
        <p:nvSpPr>
          <p:cNvPr id="12" name="Footer Placeholder 11">
            <a:extLst>
              <a:ext uri="{FF2B5EF4-FFF2-40B4-BE49-F238E27FC236}">
                <a16:creationId xmlns:a16="http://schemas.microsoft.com/office/drawing/2014/main" id="{4D4ECEB7-E688-FB9D-4582-AA6629363FC3}"/>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004455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124AF9-4FF9-5ED5-5A0C-44939D250BE6}"/>
              </a:ext>
              <a:ext uri="{C183D7F6-B498-43B3-948B-1728B52AA6E4}">
                <adec:decorative xmlns:adec="http://schemas.microsoft.com/office/drawing/2017/decorative" val="1"/>
              </a:ext>
            </a:extLst>
          </p:cNvPr>
          <p:cNvSpPr/>
          <p:nvPr userDrawn="1"/>
        </p:nvSpPr>
        <p:spPr>
          <a:xfrm>
            <a:off x="0" y="0"/>
            <a:ext cx="12192000" cy="2627419"/>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C1D9B86B-8693-3D1A-3E1F-4A28D927D8AD}"/>
              </a:ext>
              <a:ext uri="{C183D7F6-B498-43B3-948B-1728B52AA6E4}">
                <adec:decorative xmlns:adec="http://schemas.microsoft.com/office/drawing/2017/decorative" val="1"/>
              </a:ext>
            </a:extLst>
          </p:cNvPr>
          <p:cNvCxnSpPr>
            <a:cxnSpLocks/>
          </p:cNvCxnSpPr>
          <p:nvPr/>
        </p:nvCxnSpPr>
        <p:spPr>
          <a:xfrm flipH="1">
            <a:off x="0" y="26274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8299" y="94744"/>
            <a:ext cx="11277599" cy="1598801"/>
          </a:xfrm>
        </p:spPr>
        <p:txBody>
          <a:bodyPr lIns="0" anchor="b">
            <a:normAutofit/>
          </a:bodyPr>
          <a:lstStyle>
            <a:lvl1pPr algn="l">
              <a:defRPr sz="4400"/>
            </a:lvl1pPr>
          </a:lstStyle>
          <a:p>
            <a:r>
              <a:rPr lang="en-US" dirty="0"/>
              <a:t>Click to add title</a:t>
            </a:r>
          </a:p>
        </p:txBody>
      </p:sp>
      <p:sp>
        <p:nvSpPr>
          <p:cNvPr id="14" name="Subtitle 2">
            <a:extLst>
              <a:ext uri="{FF2B5EF4-FFF2-40B4-BE49-F238E27FC236}">
                <a16:creationId xmlns:a16="http://schemas.microsoft.com/office/drawing/2014/main" id="{E6594D94-A182-447B-C136-E74107714017}"/>
              </a:ext>
            </a:extLst>
          </p:cNvPr>
          <p:cNvSpPr>
            <a:spLocks noGrp="1"/>
          </p:cNvSpPr>
          <p:nvPr>
            <p:ph type="subTitle" idx="15" hasCustomPrompt="1"/>
          </p:nvPr>
        </p:nvSpPr>
        <p:spPr>
          <a:xfrm>
            <a:off x="478299" y="1745510"/>
            <a:ext cx="11277598" cy="760012"/>
          </a:xfrm>
        </p:spPr>
        <p:txBody>
          <a:bodyPr lIns="0" tIns="0" rIns="0" bIns="0" anchor="t">
            <a:normAutofit/>
          </a:bodyPr>
          <a:lstStyle>
            <a:lvl1pPr marL="0" indent="0" algn="l">
              <a:buNone/>
              <a:defRPr sz="3200" b="1" cap="none" spc="0" baseline="0">
                <a:solidFill>
                  <a:schemeClr val="tx1">
                    <a:lumMod val="85000"/>
                    <a:lumOff val="1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add subtitle</a:t>
            </a:r>
          </a:p>
        </p:txBody>
      </p:sp>
      <p:sp>
        <p:nvSpPr>
          <p:cNvPr id="3" name="Content Placeholder 2"/>
          <p:cNvSpPr>
            <a:spLocks noGrp="1"/>
          </p:cNvSpPr>
          <p:nvPr>
            <p:ph sz="half" idx="1" hasCustomPrompt="1"/>
          </p:nvPr>
        </p:nvSpPr>
        <p:spPr>
          <a:xfrm>
            <a:off x="457198" y="3098787"/>
            <a:ext cx="3474720" cy="2888837"/>
          </a:xfrm>
        </p:spPr>
        <p:txBody>
          <a:bodyPr anchor="t">
            <a:normAutofit/>
          </a:bodyPr>
          <a:lstStyle>
            <a:lvl1pPr marL="365760">
              <a:spcBef>
                <a:spcPts val="1200"/>
              </a:spcBef>
              <a:defRPr sz="2400"/>
            </a:lvl1pPr>
            <a:lvl2pPr>
              <a:spcBef>
                <a:spcPts val="1200"/>
              </a:spcBef>
              <a:defRPr sz="2000"/>
            </a:lvl2pPr>
            <a:lvl3pPr>
              <a:spcBef>
                <a:spcPts val="1200"/>
              </a:spcBef>
              <a:defRPr sz="1800"/>
            </a:lvl3pPr>
            <a:lvl4pPr>
              <a:spcBef>
                <a:spcPts val="1200"/>
              </a:spcBef>
              <a:defRPr sz="1600"/>
            </a:lvl4pPr>
            <a:lvl5pPr>
              <a:spcBef>
                <a:spcPts val="1200"/>
              </a:spcBef>
              <a:defRPr sz="16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02479" y="2895588"/>
            <a:ext cx="7132319" cy="309373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9D99107C-ACBB-B2EC-7BA2-379A7629875E}"/>
              </a:ext>
            </a:extLst>
          </p:cNvPr>
          <p:cNvSpPr>
            <a:spLocks noGrp="1"/>
          </p:cNvSpPr>
          <p:nvPr>
            <p:ph type="dt" sz="half" idx="16"/>
          </p:nvPr>
        </p:nvSpPr>
        <p:spPr/>
        <p:txBody>
          <a:bodyPr/>
          <a:lstStyle/>
          <a:p>
            <a:fld id="{AD2C5060-8972-B347-8CC0-8F1881778433}" type="datetimeyyyy">
              <a:rPr lang="en-US" smtClean="0"/>
              <a:t>2024</a:t>
            </a:fld>
            <a:endParaRPr lang="en-US" dirty="0"/>
          </a:p>
        </p:txBody>
      </p:sp>
      <p:sp>
        <p:nvSpPr>
          <p:cNvPr id="11" name="Slide Number Placeholder 10">
            <a:extLst>
              <a:ext uri="{FF2B5EF4-FFF2-40B4-BE49-F238E27FC236}">
                <a16:creationId xmlns:a16="http://schemas.microsoft.com/office/drawing/2014/main" id="{2E5C61AD-5721-984D-30B8-A8630402C80E}"/>
              </a:ext>
            </a:extLst>
          </p:cNvPr>
          <p:cNvSpPr>
            <a:spLocks noGrp="1"/>
          </p:cNvSpPr>
          <p:nvPr>
            <p:ph type="sldNum" sz="quarter" idx="17"/>
          </p:nvPr>
        </p:nvSpPr>
        <p:spPr/>
        <p:txBody>
          <a:bodyPr/>
          <a:lstStyle/>
          <a:p>
            <a:fld id="{4FAB73BC-B049-4115-A692-8D63A059BFB8}" type="slidenum">
              <a:rPr lang="en-US" smtClean="0"/>
              <a:pPr/>
              <a:t>‹#›</a:t>
            </a:fld>
            <a:endParaRPr lang="en-US" dirty="0"/>
          </a:p>
        </p:txBody>
      </p:sp>
      <p:sp>
        <p:nvSpPr>
          <p:cNvPr id="12" name="Footer Placeholder 11">
            <a:extLst>
              <a:ext uri="{FF2B5EF4-FFF2-40B4-BE49-F238E27FC236}">
                <a16:creationId xmlns:a16="http://schemas.microsoft.com/office/drawing/2014/main" id="{C981CB5D-3815-55BB-FB26-D4008DC5A247}"/>
              </a:ext>
            </a:extLst>
          </p:cNvPr>
          <p:cNvSpPr>
            <a:spLocks noGrp="1"/>
          </p:cNvSpPr>
          <p:nvPr>
            <p:ph type="ftr" sz="quarter" idx="18"/>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2034" y="3052120"/>
            <a:ext cx="6289965" cy="3253430"/>
          </a:xfrm>
          <a:solidFill>
            <a:schemeClr val="accent3">
              <a:lumMod val="40000"/>
              <a:lumOff val="60000"/>
            </a:schemeClr>
          </a:solidFill>
          <a:ln w="19050">
            <a:noFill/>
          </a:ln>
        </p:spPr>
        <p:txBody>
          <a:bodyPr lIns="365760" tIns="365760" rIns="731520" bIns="365760" anchor="t" anchorCtr="0">
            <a:normAutofit/>
          </a:bodyPr>
          <a:lstStyle>
            <a:lvl1pPr>
              <a:defRPr sz="4400" b="1" cap="all" spc="100" baseline="0"/>
            </a:lvl1pPr>
          </a:lstStyle>
          <a:p>
            <a:r>
              <a:rPr lang="en-US" dirty="0"/>
              <a:t>Click to add title</a:t>
            </a:r>
          </a:p>
        </p:txBody>
      </p:sp>
      <p:sp>
        <p:nvSpPr>
          <p:cNvPr id="4" name="Content Placeholder 2">
            <a:extLst>
              <a:ext uri="{FF2B5EF4-FFF2-40B4-BE49-F238E27FC236}">
                <a16:creationId xmlns:a16="http://schemas.microsoft.com/office/drawing/2014/main" id="{695CEDBA-D9EA-C2F0-5536-B641BBC22EC9}"/>
              </a:ext>
            </a:extLst>
          </p:cNvPr>
          <p:cNvSpPr>
            <a:spLocks noGrp="1"/>
          </p:cNvSpPr>
          <p:nvPr>
            <p:ph idx="16" hasCustomPrompt="1"/>
          </p:nvPr>
        </p:nvSpPr>
        <p:spPr>
          <a:xfrm>
            <a:off x="546735" y="333375"/>
            <a:ext cx="4882508" cy="5562600"/>
          </a:xfrm>
        </p:spPr>
        <p:txBody>
          <a:bodyPr lIns="0" tIns="182880" rIns="0" bIns="0" anchor="t" anchorCtr="0"/>
          <a:lstStyle>
            <a:lvl1pPr marL="347472" indent="-347472">
              <a:buClr>
                <a:schemeClr val="accent4"/>
              </a:buClr>
              <a:defRPr/>
            </a:lvl1pPr>
            <a:lvl2pPr>
              <a:buClr>
                <a:schemeClr val="accent4"/>
              </a:buClr>
              <a:defRPr/>
            </a:lvl2pPr>
            <a:lvl3pPr>
              <a:buClr>
                <a:schemeClr val="accent4"/>
              </a:buClr>
              <a:defRPr/>
            </a:lvl3pPr>
            <a:lvl4pPr>
              <a:buClr>
                <a:schemeClr val="accent4"/>
              </a:buClr>
              <a:defRPr/>
            </a:lvl4pPr>
            <a:lvl5pPr>
              <a:buClr>
                <a:schemeClr val="accent4"/>
              </a:buCl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2">
            <a:extLst>
              <a:ext uri="{FF2B5EF4-FFF2-40B4-BE49-F238E27FC236}">
                <a16:creationId xmlns:a16="http://schemas.microsoft.com/office/drawing/2014/main" id="{44A16C55-05EC-CCE4-5E62-C7144FF11C59}"/>
              </a:ext>
            </a:extLst>
          </p:cNvPr>
          <p:cNvSpPr>
            <a:spLocks noGrp="1"/>
          </p:cNvSpPr>
          <p:nvPr>
            <p:ph type="pic" idx="13"/>
          </p:nvPr>
        </p:nvSpPr>
        <p:spPr>
          <a:xfrm>
            <a:off x="5902034" y="0"/>
            <a:ext cx="6289965" cy="3052119"/>
          </a:xfrm>
          <a:prstGeom prst="rect">
            <a:avLst/>
          </a:prstGeom>
          <a:solidFill>
            <a:schemeClr val="bg1">
              <a:lumMod val="75000"/>
            </a:schemeClr>
          </a:solidFill>
          <a:ln w="19050">
            <a:noFill/>
          </a:ln>
        </p:spPr>
        <p:txBody>
          <a:bodyPr anchor="t">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cxnSp>
        <p:nvCxnSpPr>
          <p:cNvPr id="12" name="Straight Connector 11">
            <a:extLst>
              <a:ext uri="{FF2B5EF4-FFF2-40B4-BE49-F238E27FC236}">
                <a16:creationId xmlns:a16="http://schemas.microsoft.com/office/drawing/2014/main" id="{ED5A9568-4711-EE5C-16E4-A05395C55C46}"/>
              </a:ext>
              <a:ext uri="{C183D7F6-B498-43B3-948B-1728B52AA6E4}">
                <adec:decorative xmlns:adec="http://schemas.microsoft.com/office/drawing/2017/decorative" val="1"/>
              </a:ext>
            </a:extLst>
          </p:cNvPr>
          <p:cNvCxnSpPr>
            <a:cxnSpLocks/>
          </p:cNvCxnSpPr>
          <p:nvPr userDrawn="1"/>
        </p:nvCxnSpPr>
        <p:spPr>
          <a:xfrm>
            <a:off x="5890159" y="0"/>
            <a:ext cx="0" cy="63035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006F4B-B2C9-03FF-DD47-51B22950E199}"/>
              </a:ext>
              <a:ext uri="{C183D7F6-B498-43B3-948B-1728B52AA6E4}">
                <adec:decorative xmlns:adec="http://schemas.microsoft.com/office/drawing/2017/decorative" val="1"/>
              </a:ext>
            </a:extLst>
          </p:cNvPr>
          <p:cNvCxnSpPr>
            <a:cxnSpLocks/>
          </p:cNvCxnSpPr>
          <p:nvPr userDrawn="1"/>
        </p:nvCxnSpPr>
        <p:spPr>
          <a:xfrm>
            <a:off x="5902034" y="3052119"/>
            <a:ext cx="62899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488F6C5A-20C2-9742-B88C-AC77E3FB4A5F}"/>
              </a:ext>
            </a:extLst>
          </p:cNvPr>
          <p:cNvSpPr>
            <a:spLocks noGrp="1"/>
          </p:cNvSpPr>
          <p:nvPr>
            <p:ph type="dt" sz="half" idx="14"/>
          </p:nvPr>
        </p:nvSpPr>
        <p:spPr/>
        <p:txBody>
          <a:bodyPr/>
          <a:lstStyle/>
          <a:p>
            <a:fld id="{FC68071B-6F8E-D847-A16E-A2C261AD713C}" type="datetimeyyyy">
              <a:rPr lang="en-US" smtClean="0"/>
              <a:t>2024</a:t>
            </a:fld>
            <a:endParaRPr lang="en-US" dirty="0"/>
          </a:p>
        </p:txBody>
      </p:sp>
      <p:sp>
        <p:nvSpPr>
          <p:cNvPr id="10" name="Slide Number Placeholder 9">
            <a:extLst>
              <a:ext uri="{FF2B5EF4-FFF2-40B4-BE49-F238E27FC236}">
                <a16:creationId xmlns:a16="http://schemas.microsoft.com/office/drawing/2014/main" id="{5DE8FC8C-29C9-CDDD-BECE-0D82FB1CCB31}"/>
              </a:ext>
            </a:extLst>
          </p:cNvPr>
          <p:cNvSpPr>
            <a:spLocks noGrp="1"/>
          </p:cNvSpPr>
          <p:nvPr>
            <p:ph type="sldNum" sz="quarter" idx="15"/>
          </p:nvPr>
        </p:nvSpPr>
        <p:spPr/>
        <p:txBody>
          <a:bodyPr/>
          <a:lstStyle/>
          <a:p>
            <a:fld id="{4FAB73BC-B049-4115-A692-8D63A059BFB8}" type="slidenum">
              <a:rPr lang="en-US" smtClean="0"/>
              <a:pPr/>
              <a:t>‹#›</a:t>
            </a:fld>
            <a:endParaRPr lang="en-US" dirty="0"/>
          </a:p>
        </p:txBody>
      </p:sp>
      <p:sp>
        <p:nvSpPr>
          <p:cNvPr id="3" name="Footer Placeholder 2">
            <a:extLst>
              <a:ext uri="{FF2B5EF4-FFF2-40B4-BE49-F238E27FC236}">
                <a16:creationId xmlns:a16="http://schemas.microsoft.com/office/drawing/2014/main" id="{59FA30DE-9012-9A95-68F1-0BEA8D0495C5}"/>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91793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2 Conte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B97D6-9E01-9925-F264-8FF48BAAF854}"/>
              </a:ext>
              <a:ext uri="{C183D7F6-B498-43B3-948B-1728B52AA6E4}">
                <adec:decorative xmlns:adec="http://schemas.microsoft.com/office/drawing/2017/decorative" val="1"/>
              </a:ext>
            </a:extLst>
          </p:cNvPr>
          <p:cNvSpPr/>
          <p:nvPr userDrawn="1"/>
        </p:nvSpPr>
        <p:spPr>
          <a:xfrm>
            <a:off x="0" y="0"/>
            <a:ext cx="5486400" cy="6293922"/>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9670C95F-3A67-A423-F894-9AB9FB05D66C}"/>
              </a:ext>
              <a:ext uri="{C183D7F6-B498-43B3-948B-1728B52AA6E4}">
                <adec:decorative xmlns:adec="http://schemas.microsoft.com/office/drawing/2017/decorative" val="1"/>
              </a:ext>
            </a:extLst>
          </p:cNvPr>
          <p:cNvCxnSpPr>
            <a:cxnSpLocks/>
          </p:cNvCxnSpPr>
          <p:nvPr userDrawn="1"/>
        </p:nvCxnSpPr>
        <p:spPr>
          <a:xfrm>
            <a:off x="5486400" y="0"/>
            <a:ext cx="0" cy="63354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80999" y="861708"/>
            <a:ext cx="4905375" cy="4601183"/>
          </a:xfrm>
        </p:spPr>
        <p:txBody>
          <a:bodyPr anchor="ctr" anchorCtr="0">
            <a:normAutofit/>
          </a:bodyPr>
          <a:lstStyle>
            <a:lvl1pPr>
              <a:defRPr sz="4400"/>
            </a:lvl1pPr>
          </a:lstStyle>
          <a:p>
            <a:r>
              <a:rPr lang="en-US" dirty="0"/>
              <a:t>Click to add title</a:t>
            </a:r>
          </a:p>
        </p:txBody>
      </p:sp>
      <p:sp>
        <p:nvSpPr>
          <p:cNvPr id="10" name="Content Placeholder 9">
            <a:extLst>
              <a:ext uri="{FF2B5EF4-FFF2-40B4-BE49-F238E27FC236}">
                <a16:creationId xmlns:a16="http://schemas.microsoft.com/office/drawing/2014/main" id="{7882FA23-189E-3A07-3878-34E4D3262D7A}"/>
              </a:ext>
            </a:extLst>
          </p:cNvPr>
          <p:cNvSpPr>
            <a:spLocks noGrp="1"/>
          </p:cNvSpPr>
          <p:nvPr>
            <p:ph sz="quarter" idx="14" hasCustomPrompt="1"/>
          </p:nvPr>
        </p:nvSpPr>
        <p:spPr>
          <a:xfrm>
            <a:off x="5815014" y="425987"/>
            <a:ext cx="5995987" cy="2865437"/>
          </a:xfrm>
        </p:spPr>
        <p:txBody>
          <a:bodyPr anchor="t"/>
          <a:lstStyle>
            <a:lvl1pPr marL="0" indent="0">
              <a:spcBef>
                <a:spcPts val="1200"/>
              </a:spcBef>
              <a:buNone/>
              <a:defRPr/>
            </a:lvl1pPr>
            <a:lvl2pPr marL="320040" indent="0">
              <a:spcBef>
                <a:spcPts val="1200"/>
              </a:spcBef>
              <a:buNone/>
              <a:defRPr/>
            </a:lvl2pPr>
            <a:lvl3pPr marL="777240" indent="0">
              <a:spcBef>
                <a:spcPts val="1200"/>
              </a:spcBef>
              <a:buNone/>
              <a:defRPr/>
            </a:lvl3pPr>
            <a:lvl4pPr marL="1234440" indent="0">
              <a:spcBef>
                <a:spcPts val="1200"/>
              </a:spcBef>
              <a:buNone/>
              <a:defRPr/>
            </a:lvl4pPr>
            <a:lvl5pPr marL="1691640" indent="0">
              <a:spcBef>
                <a:spcPts val="120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4C5DD340-18CD-CAB1-9B81-7783E42DEA6B}"/>
              </a:ext>
            </a:extLst>
          </p:cNvPr>
          <p:cNvSpPr>
            <a:spLocks noGrp="1"/>
          </p:cNvSpPr>
          <p:nvPr>
            <p:ph sz="quarter" idx="15" hasCustomPrompt="1"/>
          </p:nvPr>
        </p:nvSpPr>
        <p:spPr>
          <a:xfrm>
            <a:off x="5815014" y="3325638"/>
            <a:ext cx="5995987" cy="2865437"/>
          </a:xfrm>
        </p:spPr>
        <p:txBody>
          <a:bodyPr anchor="t"/>
          <a:lstStyle>
            <a:lvl1pPr marL="0" indent="0">
              <a:spcBef>
                <a:spcPts val="1200"/>
              </a:spcBef>
              <a:buNone/>
              <a:defRPr/>
            </a:lvl1pPr>
            <a:lvl2pPr marL="320040" indent="0">
              <a:spcBef>
                <a:spcPts val="1200"/>
              </a:spcBef>
              <a:buNone/>
              <a:defRPr/>
            </a:lvl2pPr>
            <a:lvl3pPr marL="777240" indent="0">
              <a:spcBef>
                <a:spcPts val="1200"/>
              </a:spcBef>
              <a:buNone/>
              <a:defRPr/>
            </a:lvl3pPr>
            <a:lvl4pPr marL="1234440" indent="0">
              <a:spcBef>
                <a:spcPts val="1200"/>
              </a:spcBef>
              <a:buNone/>
              <a:defRPr/>
            </a:lvl4pPr>
            <a:lvl5pPr marL="1691640" indent="0">
              <a:spcBef>
                <a:spcPts val="120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72F97C1-BC1A-8E7F-06B2-06E74411A0C3}"/>
              </a:ext>
            </a:extLst>
          </p:cNvPr>
          <p:cNvSpPr>
            <a:spLocks noGrp="1"/>
          </p:cNvSpPr>
          <p:nvPr>
            <p:ph type="dt" sz="half" idx="16"/>
          </p:nvPr>
        </p:nvSpPr>
        <p:spPr/>
        <p:txBody>
          <a:bodyPr/>
          <a:lstStyle/>
          <a:p>
            <a:fld id="{AD2C5060-8972-B347-8CC0-8F1881778433}" type="datetimeyyyy">
              <a:rPr lang="en-US" smtClean="0"/>
              <a:t>2024</a:t>
            </a:fld>
            <a:endParaRPr lang="en-US" dirty="0"/>
          </a:p>
        </p:txBody>
      </p:sp>
      <p:sp>
        <p:nvSpPr>
          <p:cNvPr id="9" name="Slide Number Placeholder 8">
            <a:extLst>
              <a:ext uri="{FF2B5EF4-FFF2-40B4-BE49-F238E27FC236}">
                <a16:creationId xmlns:a16="http://schemas.microsoft.com/office/drawing/2014/main" id="{B945AF57-863F-4113-A646-51D8F79ED634}"/>
              </a:ext>
            </a:extLst>
          </p:cNvPr>
          <p:cNvSpPr>
            <a:spLocks noGrp="1"/>
          </p:cNvSpPr>
          <p:nvPr>
            <p:ph type="sldNum" sz="quarter" idx="17"/>
          </p:nvPr>
        </p:nvSpPr>
        <p:spPr/>
        <p:txBody>
          <a:bodyPr/>
          <a:lstStyle/>
          <a:p>
            <a:fld id="{4FAB73BC-B049-4115-A692-8D63A059BFB8}" type="slidenum">
              <a:rPr lang="en-US" smtClean="0"/>
              <a:pPr/>
              <a:t>‹#›</a:t>
            </a:fld>
            <a:endParaRPr lang="en-US" dirty="0"/>
          </a:p>
        </p:txBody>
      </p:sp>
      <p:sp>
        <p:nvSpPr>
          <p:cNvPr id="12" name="Footer Placeholder 11">
            <a:extLst>
              <a:ext uri="{FF2B5EF4-FFF2-40B4-BE49-F238E27FC236}">
                <a16:creationId xmlns:a16="http://schemas.microsoft.com/office/drawing/2014/main" id="{60823C57-8E95-7243-AAA0-BB9DA46225A4}"/>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9916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itle + Tw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3FC323-9010-7680-1410-DB6EA920CF4B}"/>
              </a:ext>
              <a:ext uri="{C183D7F6-B498-43B3-948B-1728B52AA6E4}">
                <adec:decorative xmlns:adec="http://schemas.microsoft.com/office/drawing/2017/decorative" val="1"/>
              </a:ext>
            </a:extLst>
          </p:cNvPr>
          <p:cNvSpPr/>
          <p:nvPr userDrawn="1"/>
        </p:nvSpPr>
        <p:spPr>
          <a:xfrm>
            <a:off x="7710880" y="2627418"/>
            <a:ext cx="4481120" cy="3684153"/>
          </a:xfrm>
          <a:prstGeom prst="rect">
            <a:avLst/>
          </a:prstGeom>
          <a:solidFill>
            <a:schemeClr val="accent3">
              <a:lumMod val="60000"/>
              <a:lumOff val="40000"/>
              <a:alpha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 name="Rectangle 4">
            <a:extLst>
              <a:ext uri="{FF2B5EF4-FFF2-40B4-BE49-F238E27FC236}">
                <a16:creationId xmlns:a16="http://schemas.microsoft.com/office/drawing/2014/main" id="{BD124AF9-4FF9-5ED5-5A0C-44939D250BE6}"/>
              </a:ext>
              <a:ext uri="{C183D7F6-B498-43B3-948B-1728B52AA6E4}">
                <adec:decorative xmlns:adec="http://schemas.microsoft.com/office/drawing/2017/decorative" val="1"/>
              </a:ext>
            </a:extLst>
          </p:cNvPr>
          <p:cNvSpPr/>
          <p:nvPr userDrawn="1"/>
        </p:nvSpPr>
        <p:spPr>
          <a:xfrm>
            <a:off x="0" y="0"/>
            <a:ext cx="12192000" cy="2627419"/>
          </a:xfrm>
          <a:prstGeom prst="rect">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6">
            <a:extLst>
              <a:ext uri="{FF2B5EF4-FFF2-40B4-BE49-F238E27FC236}">
                <a16:creationId xmlns:a16="http://schemas.microsoft.com/office/drawing/2014/main" id="{C1D9B86B-8693-3D1A-3E1F-4A28D927D8AD}"/>
              </a:ext>
              <a:ext uri="{C183D7F6-B498-43B3-948B-1728B52AA6E4}">
                <adec:decorative xmlns:adec="http://schemas.microsoft.com/office/drawing/2017/decorative" val="1"/>
              </a:ext>
            </a:extLst>
          </p:cNvPr>
          <p:cNvCxnSpPr>
            <a:cxnSpLocks/>
          </p:cNvCxnSpPr>
          <p:nvPr/>
        </p:nvCxnSpPr>
        <p:spPr>
          <a:xfrm flipH="1">
            <a:off x="0" y="26274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57200" y="457200"/>
            <a:ext cx="6885432" cy="1744133"/>
          </a:xfrm>
        </p:spPr>
        <p:txBody>
          <a:bodyPr anchor="b" anchorCtr="0">
            <a:normAutofit/>
          </a:bodyPr>
          <a:lstStyle>
            <a:lvl1pPr>
              <a:defRPr sz="4400"/>
            </a:lvl1pPr>
          </a:lstStyle>
          <a:p>
            <a:r>
              <a:rPr lang="en-US" dirty="0"/>
              <a:t>Click to add title</a:t>
            </a:r>
          </a:p>
        </p:txBody>
      </p:sp>
      <p:cxnSp>
        <p:nvCxnSpPr>
          <p:cNvPr id="12" name="Straight Connector 11">
            <a:extLst>
              <a:ext uri="{FF2B5EF4-FFF2-40B4-BE49-F238E27FC236}">
                <a16:creationId xmlns:a16="http://schemas.microsoft.com/office/drawing/2014/main" id="{319220E1-3B64-C03C-3D28-6308954E19CB}"/>
              </a:ext>
              <a:ext uri="{C183D7F6-B498-43B3-948B-1728B52AA6E4}">
                <adec:decorative xmlns:adec="http://schemas.microsoft.com/office/drawing/2017/decorative" val="1"/>
              </a:ext>
            </a:extLst>
          </p:cNvPr>
          <p:cNvCxnSpPr>
            <a:cxnSpLocks/>
          </p:cNvCxnSpPr>
          <p:nvPr userDrawn="1"/>
        </p:nvCxnSpPr>
        <p:spPr>
          <a:xfrm>
            <a:off x="7699872" y="2627419"/>
            <a:ext cx="0" cy="36761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hasCustomPrompt="1"/>
          </p:nvPr>
        </p:nvSpPr>
        <p:spPr>
          <a:xfrm>
            <a:off x="457200" y="3084618"/>
            <a:ext cx="6885432" cy="290470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8138160" y="2910624"/>
            <a:ext cx="3566160" cy="2941535"/>
          </a:xfrm>
        </p:spPr>
        <p:txBody>
          <a:bodyPr>
            <a:normAutofit/>
          </a:bodyPr>
          <a:lstStyle>
            <a:lvl1pPr>
              <a:defRPr sz="2400" b="1"/>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B9DD837A-8B20-88C9-F0FC-FDE65493E76E}"/>
              </a:ext>
            </a:extLst>
          </p:cNvPr>
          <p:cNvSpPr>
            <a:spLocks noGrp="1"/>
          </p:cNvSpPr>
          <p:nvPr>
            <p:ph type="dt" sz="half" idx="10"/>
          </p:nvPr>
        </p:nvSpPr>
        <p:spPr/>
        <p:txBody>
          <a:bodyPr/>
          <a:lstStyle/>
          <a:p>
            <a:fld id="{AD2C5060-8972-B347-8CC0-8F1881778433}" type="datetimeyyyy">
              <a:rPr lang="en-US" smtClean="0"/>
              <a:t>2024</a:t>
            </a:fld>
            <a:endParaRPr lang="en-US" dirty="0"/>
          </a:p>
        </p:txBody>
      </p:sp>
      <p:sp>
        <p:nvSpPr>
          <p:cNvPr id="13" name="Slide Number Placeholder 12">
            <a:extLst>
              <a:ext uri="{FF2B5EF4-FFF2-40B4-BE49-F238E27FC236}">
                <a16:creationId xmlns:a16="http://schemas.microsoft.com/office/drawing/2014/main" id="{59B86729-0E29-8DE7-2987-2F9BAC2B7965}"/>
              </a:ext>
            </a:extLst>
          </p:cNvPr>
          <p:cNvSpPr>
            <a:spLocks noGrp="1"/>
          </p:cNvSpPr>
          <p:nvPr>
            <p:ph type="sldNum" sz="quarter" idx="11"/>
          </p:nvPr>
        </p:nvSpPr>
        <p:spPr/>
        <p:txBody>
          <a:bodyPr/>
          <a:lstStyle/>
          <a:p>
            <a:fld id="{4FAB73BC-B049-4115-A692-8D63A059BFB8}" type="slidenum">
              <a:rPr lang="en-US" smtClean="0"/>
              <a:pPr/>
              <a:t>‹#›</a:t>
            </a:fld>
            <a:endParaRPr lang="en-US" dirty="0"/>
          </a:p>
        </p:txBody>
      </p:sp>
      <p:sp>
        <p:nvSpPr>
          <p:cNvPr id="14" name="Footer Placeholder 13">
            <a:extLst>
              <a:ext uri="{FF2B5EF4-FFF2-40B4-BE49-F238E27FC236}">
                <a16:creationId xmlns:a16="http://schemas.microsoft.com/office/drawing/2014/main" id="{2C444644-FCDD-F5C3-9A7A-CCED6173D1D7}"/>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21470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E1D1BF-BD16-5852-A4EE-F83BDE9AB9F0}"/>
              </a:ext>
            </a:extLst>
          </p:cNvPr>
          <p:cNvSpPr/>
          <p:nvPr userDrawn="1"/>
        </p:nvSpPr>
        <p:spPr>
          <a:xfrm>
            <a:off x="0" y="6303548"/>
            <a:ext cx="12192000" cy="554452"/>
          </a:xfrm>
          <a:prstGeom prst="rect">
            <a:avLst/>
          </a:prstGeom>
          <a:solidFill>
            <a:schemeClr val="accent3">
              <a:lumMod val="60000"/>
              <a:lumOff val="4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16336" y="864108"/>
            <a:ext cx="4960564" cy="512064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02036" y="864108"/>
            <a:ext cx="5282432"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77690"/>
            <a:ext cx="2743200" cy="365125"/>
          </a:xfrm>
          <a:prstGeom prst="rect">
            <a:avLst/>
          </a:prstGeom>
        </p:spPr>
        <p:txBody>
          <a:bodyPr vert="horz" lIns="91440" tIns="45720" rIns="91440" bIns="45720" rtlCol="0" anchor="b" anchorCtr="0"/>
          <a:lstStyle>
            <a:lvl1pPr algn="l">
              <a:defRPr sz="1200" b="1" cap="all" baseline="0">
                <a:solidFill>
                  <a:schemeClr val="tx1"/>
                </a:solidFill>
              </a:defRPr>
            </a:lvl1pPr>
          </a:lstStyle>
          <a:p>
            <a:fld id="{AD2C5060-8972-B347-8CC0-8F1881778433}" type="datetimeyyyy">
              <a:rPr lang="en-US" smtClean="0"/>
              <a:t>2024</a:t>
            </a:fld>
            <a:endParaRPr lang="en-US" dirty="0"/>
          </a:p>
        </p:txBody>
      </p:sp>
      <p:sp>
        <p:nvSpPr>
          <p:cNvPr id="6" name="Slide Number Placeholder 5"/>
          <p:cNvSpPr>
            <a:spLocks noGrp="1"/>
          </p:cNvSpPr>
          <p:nvPr>
            <p:ph type="sldNum" sz="quarter" idx="4"/>
          </p:nvPr>
        </p:nvSpPr>
        <p:spPr>
          <a:xfrm>
            <a:off x="10485851" y="6377690"/>
            <a:ext cx="1530927" cy="365125"/>
          </a:xfrm>
          <a:prstGeom prst="rect">
            <a:avLst/>
          </a:prstGeom>
        </p:spPr>
        <p:txBody>
          <a:bodyPr vert="horz" lIns="91440" tIns="45720" rIns="91440" bIns="45720" rtlCol="0" anchor="b" anchorCtr="0"/>
          <a:lstStyle>
            <a:lvl1pPr algn="r">
              <a:defRPr sz="1200" b="1" cap="all" baseline="0">
                <a:solidFill>
                  <a:schemeClr val="tx1"/>
                </a:solidFill>
              </a:defRPr>
            </a:lvl1pPr>
          </a:lstStyle>
          <a:p>
            <a:fld id="{4FAB73BC-B049-4115-A692-8D63A059BFB8}" type="slidenum">
              <a:rPr lang="en-US" smtClean="0"/>
              <a:pPr/>
              <a:t>‹#›</a:t>
            </a:fld>
            <a:endParaRPr lang="en-US" dirty="0"/>
          </a:p>
        </p:txBody>
      </p:sp>
      <p:cxnSp>
        <p:nvCxnSpPr>
          <p:cNvPr id="9" name="Straight Connector 8">
            <a:extLst>
              <a:ext uri="{FF2B5EF4-FFF2-40B4-BE49-F238E27FC236}">
                <a16:creationId xmlns:a16="http://schemas.microsoft.com/office/drawing/2014/main" id="{F66D5B42-D3C3-05EC-3707-2420805FFAE1}"/>
              </a:ext>
            </a:extLst>
          </p:cNvPr>
          <p:cNvCxnSpPr>
            <a:cxnSpLocks/>
          </p:cNvCxnSpPr>
          <p:nvPr userDrawn="1"/>
        </p:nvCxnSpPr>
        <p:spPr>
          <a:xfrm>
            <a:off x="0" y="6323527"/>
            <a:ext cx="121999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9E98A2D-988B-6505-61D1-4DD3E1F721FB}"/>
              </a:ext>
            </a:extLst>
          </p:cNvPr>
          <p:cNvSpPr>
            <a:spLocks noGrp="1"/>
          </p:cNvSpPr>
          <p:nvPr>
            <p:ph type="ftr" sz="quarter" idx="3"/>
          </p:nvPr>
        </p:nvSpPr>
        <p:spPr>
          <a:xfrm>
            <a:off x="4038600" y="6377690"/>
            <a:ext cx="4114800" cy="365125"/>
          </a:xfrm>
          <a:prstGeom prst="rect">
            <a:avLst/>
          </a:prstGeom>
        </p:spPr>
        <p:txBody>
          <a:bodyPr vert="horz" lIns="91440" tIns="45720" rIns="91440" bIns="45720" rtlCol="0" anchor="b" anchorCtr="0"/>
          <a:lstStyle>
            <a:lvl1pPr algn="ctr">
              <a:defRPr lang="en-US" sz="1200" b="1" cap="all" baseline="0" dirty="0"/>
            </a:lvl1pPr>
          </a:lstStyle>
          <a:p>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67" r:id="rId2"/>
    <p:sldLayoutId id="2147483874" r:id="rId3"/>
    <p:sldLayoutId id="2147483875" r:id="rId4"/>
    <p:sldLayoutId id="2147483853" r:id="rId5"/>
    <p:sldLayoutId id="2147483844" r:id="rId6"/>
    <p:sldLayoutId id="2147483852" r:id="rId7"/>
    <p:sldLayoutId id="2147483881" r:id="rId8"/>
    <p:sldLayoutId id="2147483877" r:id="rId9"/>
    <p:sldLayoutId id="2147483882" r:id="rId10"/>
    <p:sldLayoutId id="2147483878" r:id="rId11"/>
    <p:sldLayoutId id="2147483879" r:id="rId12"/>
    <p:sldLayoutId id="2147483876" r:id="rId13"/>
    <p:sldLayoutId id="2147483847" r:id="rId14"/>
  </p:sldLayoutIdLst>
  <p:hf sldNum="0" hdr="0" ftr="0" dt="0"/>
  <p:txStyles>
    <p:titleStyle>
      <a:lvl1pPr algn="l" defTabSz="914400" rtl="0" eaLnBrk="1" latinLnBrk="0" hangingPunct="1">
        <a:lnSpc>
          <a:spcPct val="90000"/>
        </a:lnSpc>
        <a:spcBef>
          <a:spcPct val="0"/>
        </a:spcBef>
        <a:buNone/>
        <a:defRPr sz="4000" b="1" kern="1200" cap="all" spc="100" baseline="0">
          <a:solidFill>
            <a:schemeClr val="tx1">
              <a:lumMod val="85000"/>
              <a:lumOff val="15000"/>
            </a:schemeClr>
          </a:solidFill>
          <a:latin typeface="+mj-lt"/>
          <a:ea typeface="+mj-ea"/>
          <a:cs typeface="+mj-cs"/>
        </a:defRPr>
      </a:lvl1pPr>
    </p:titleStyle>
    <p:bodyStyle>
      <a:lvl1pPr marL="182880" indent="-365760" algn="l" defTabSz="914400" rtl="0" eaLnBrk="1" latinLnBrk="0" hangingPunct="1">
        <a:lnSpc>
          <a:spcPct val="90000"/>
        </a:lnSpc>
        <a:spcBef>
          <a:spcPts val="1200"/>
        </a:spcBef>
        <a:spcAft>
          <a:spcPts val="1200"/>
        </a:spcAft>
        <a:buClr>
          <a:schemeClr val="accent4"/>
        </a:buClr>
        <a:buSzPct val="150000"/>
        <a:buFont typeface="Arial" panose="020B0604020202020204" pitchFamily="34" charset="0"/>
        <a:buChar char="•"/>
        <a:defRPr sz="2400" kern="1200">
          <a:solidFill>
            <a:schemeClr val="tx1">
              <a:lumMod val="85000"/>
              <a:lumOff val="15000"/>
            </a:schemeClr>
          </a:solidFill>
          <a:latin typeface="+mn-lt"/>
          <a:ea typeface="+mn-ea"/>
          <a:cs typeface="+mn-cs"/>
        </a:defRPr>
      </a:lvl1pPr>
      <a:lvl2pPr marL="6858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2000" kern="1200">
          <a:solidFill>
            <a:schemeClr val="tx1">
              <a:lumMod val="85000"/>
              <a:lumOff val="15000"/>
            </a:schemeClr>
          </a:solidFill>
          <a:latin typeface="+mn-lt"/>
          <a:ea typeface="+mn-ea"/>
          <a:cs typeface="+mn-cs"/>
        </a:defRPr>
      </a:lvl2pPr>
      <a:lvl3pPr marL="11430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1800" kern="1200">
          <a:solidFill>
            <a:schemeClr val="tx1">
              <a:lumMod val="85000"/>
              <a:lumOff val="15000"/>
            </a:schemeClr>
          </a:solidFill>
          <a:latin typeface="+mn-lt"/>
          <a:ea typeface="+mn-ea"/>
          <a:cs typeface="+mn-cs"/>
        </a:defRPr>
      </a:lvl3pPr>
      <a:lvl4pPr marL="16002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1600" kern="1200">
          <a:solidFill>
            <a:schemeClr val="tx1">
              <a:lumMod val="85000"/>
              <a:lumOff val="15000"/>
            </a:schemeClr>
          </a:solidFill>
          <a:latin typeface="+mn-lt"/>
          <a:ea typeface="+mn-ea"/>
          <a:cs typeface="+mn-cs"/>
        </a:defRPr>
      </a:lvl4pPr>
      <a:lvl5pPr marL="2057400" indent="-365760" algn="l" defTabSz="914400" rtl="0" eaLnBrk="1" latinLnBrk="0" hangingPunct="1">
        <a:lnSpc>
          <a:spcPct val="90000"/>
        </a:lnSpc>
        <a:spcBef>
          <a:spcPts val="250"/>
        </a:spcBef>
        <a:spcAft>
          <a:spcPts val="1200"/>
        </a:spcAft>
        <a:buClr>
          <a:schemeClr val="accent4"/>
        </a:buClr>
        <a:buSzPct val="150000"/>
        <a:buFont typeface="Arial" panose="020B0604020202020204" pitchFamily="34" charset="0"/>
        <a:buChar char="•"/>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B49AE0-2581-DF9C-5621-E84FD439ADDE}"/>
              </a:ext>
            </a:extLst>
          </p:cNvPr>
          <p:cNvSpPr>
            <a:spLocks noGrp="1"/>
          </p:cNvSpPr>
          <p:nvPr>
            <p:ph type="ctrTitle"/>
          </p:nvPr>
        </p:nvSpPr>
        <p:spPr/>
        <p:txBody>
          <a:bodyPr>
            <a:normAutofit/>
          </a:bodyPr>
          <a:lstStyle/>
          <a:p>
            <a:r>
              <a:rPr lang="en-GB" sz="4000" dirty="0"/>
              <a:t>Exploring the Impact of Hyperparameter Variation on Single-Cell Annotation: Unveiling Insights into Cell Type Identification</a:t>
            </a:r>
            <a:endParaRPr lang="en-US" sz="4000" dirty="0"/>
          </a:p>
        </p:txBody>
      </p:sp>
      <p:pic>
        <p:nvPicPr>
          <p:cNvPr id="6" name="Picture Placeholder 11" descr="A group of beakers with orange liquid">
            <a:extLst>
              <a:ext uri="{FF2B5EF4-FFF2-40B4-BE49-F238E27FC236}">
                <a16:creationId xmlns:a16="http://schemas.microsoft.com/office/drawing/2014/main" id="{EAF9CEF2-A173-21BC-7F09-4AB76F06A8E7}"/>
              </a:ext>
            </a:extLst>
          </p:cNvPr>
          <p:cNvPicPr>
            <a:picLocks noGrp="1" noChangeAspect="1"/>
          </p:cNvPicPr>
          <p:nvPr>
            <p:ph type="pic" idx="13"/>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Lst>
          </a:blip>
          <a:srcRect t="26" b="26"/>
          <a:stretch/>
        </p:blipFill>
        <p:spPr>
          <a:xfrm>
            <a:off x="0" y="0"/>
            <a:ext cx="7718425" cy="3052763"/>
          </a:xfrm>
        </p:spPr>
      </p:pic>
    </p:spTree>
    <p:extLst>
      <p:ext uri="{BB962C8B-B14F-4D97-AF65-F5344CB8AC3E}">
        <p14:creationId xmlns:p14="http://schemas.microsoft.com/office/powerpoint/2010/main" val="2418028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a:bodyPr>
          <a:lstStyle/>
          <a:p>
            <a:r>
              <a:rPr lang="en-GB" sz="4400" b="1" dirty="0">
                <a:effectLst/>
                <a:latin typeface="Aptos" panose="020B0004020202020204" pitchFamily="34" charset="0"/>
                <a:ea typeface="Aptos" panose="020B0004020202020204" pitchFamily="34" charset="0"/>
                <a:cs typeface="Times New Roman" panose="02020603050405020304" pitchFamily="18" charset="0"/>
              </a:rPr>
              <a:t>Dimensionality Reduction with PCA</a:t>
            </a:r>
            <a:endParaRPr lang="en-US"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rcRect/>
          <a:stretch/>
        </p:blipFill>
        <p:spPr>
          <a:xfrm>
            <a:off x="217714" y="2830286"/>
            <a:ext cx="7244661" cy="3374571"/>
          </a:xfrm>
          <a:noFill/>
        </p:spPr>
      </p:pic>
      <p:sp>
        <p:nvSpPr>
          <p:cNvPr id="2" name="Content Placeholder 1">
            <a:extLst>
              <a:ext uri="{FF2B5EF4-FFF2-40B4-BE49-F238E27FC236}">
                <a16:creationId xmlns:a16="http://schemas.microsoft.com/office/drawing/2014/main" id="{DAAFCD71-3596-FFD0-2A18-C7EC764ECDF8}"/>
              </a:ext>
            </a:extLst>
          </p:cNvPr>
          <p:cNvSpPr>
            <a:spLocks noGrp="1"/>
          </p:cNvSpPr>
          <p:nvPr>
            <p:ph sz="half" idx="2"/>
          </p:nvPr>
        </p:nvSpPr>
        <p:spPr>
          <a:xfrm>
            <a:off x="8138160" y="2910624"/>
            <a:ext cx="3566160" cy="2941535"/>
          </a:xfrm>
        </p:spPr>
        <p:txBody>
          <a:bodyPr anchor="ctr">
            <a:normAutofit/>
          </a:bodyPr>
          <a:lstStyle/>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Implemented Principal Component Analysis (PCA) to reduce the high-dimensional gene expression data.</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 Visualized the PCA results to understand the underlying structure of the dataset.</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Aft>
                <a:spcPts val="800"/>
              </a:spcAft>
              <a:buNone/>
            </a:pPr>
            <a:endParaRPr lang="en-US" sz="2000" dirty="0"/>
          </a:p>
        </p:txBody>
      </p:sp>
    </p:spTree>
    <p:extLst>
      <p:ext uri="{BB962C8B-B14F-4D97-AF65-F5344CB8AC3E}">
        <p14:creationId xmlns:p14="http://schemas.microsoft.com/office/powerpoint/2010/main" val="31883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a:bodyPr>
          <a:lstStyle/>
          <a:p>
            <a:r>
              <a:rPr lang="en-GB" sz="3600" b="1" dirty="0">
                <a:effectLst/>
                <a:latin typeface="Aptos" panose="020B0004020202020204" pitchFamily="34" charset="0"/>
                <a:ea typeface="Aptos" panose="020B0004020202020204" pitchFamily="34" charset="0"/>
                <a:cs typeface="Times New Roman" panose="02020603050405020304" pitchFamily="18" charset="0"/>
              </a:rPr>
              <a:t>Computing and Embedding Neighbourhood Graph</a:t>
            </a:r>
            <a:endParaRPr lang="en-US" sz="3600"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rcRect/>
          <a:stretch/>
        </p:blipFill>
        <p:spPr>
          <a:xfrm>
            <a:off x="0" y="2688216"/>
            <a:ext cx="7674429" cy="3473098"/>
          </a:xfrm>
          <a:noFill/>
        </p:spPr>
      </p:pic>
      <p:sp>
        <p:nvSpPr>
          <p:cNvPr id="2" name="Content Placeholder 1">
            <a:extLst>
              <a:ext uri="{FF2B5EF4-FFF2-40B4-BE49-F238E27FC236}">
                <a16:creationId xmlns:a16="http://schemas.microsoft.com/office/drawing/2014/main" id="{DAAFCD71-3596-FFD0-2A18-C7EC764ECDF8}"/>
              </a:ext>
            </a:extLst>
          </p:cNvPr>
          <p:cNvSpPr>
            <a:spLocks noGrp="1"/>
          </p:cNvSpPr>
          <p:nvPr>
            <p:ph sz="half" idx="2"/>
          </p:nvPr>
        </p:nvSpPr>
        <p:spPr>
          <a:xfrm>
            <a:off x="8138160" y="2910624"/>
            <a:ext cx="3836126" cy="2941535"/>
          </a:xfrm>
        </p:spPr>
        <p:txBody>
          <a:bodyPr anchor="ctr">
            <a:normAutofit fontScale="92500" lnSpcReduction="10000"/>
          </a:bodyPr>
          <a:lstStyle/>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Utilized </a:t>
            </a:r>
            <a:r>
              <a:rPr lang="en-GB" sz="1800" kern="100" dirty="0" err="1">
                <a:latin typeface="Aptos" panose="020B0004020202020204" pitchFamily="34" charset="0"/>
                <a:ea typeface="Aptos" panose="020B0004020202020204" pitchFamily="34" charset="0"/>
                <a:cs typeface="Times New Roman" panose="02020603050405020304" pitchFamily="18" charset="0"/>
              </a:rPr>
              <a:t>S</a:t>
            </a:r>
            <a:r>
              <a:rPr lang="en-GB" sz="1800" b="1" kern="100" dirty="0" err="1">
                <a:effectLst/>
                <a:latin typeface="Aptos" panose="020B0004020202020204" pitchFamily="34" charset="0"/>
                <a:ea typeface="Aptos" panose="020B0004020202020204" pitchFamily="34" charset="0"/>
                <a:cs typeface="Times New Roman" panose="02020603050405020304" pitchFamily="18" charset="0"/>
              </a:rPr>
              <a:t>canpy</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 to compute and embed a neighbourhood graph for the cells based on their gene expression profiles.</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Visualized the neighbourhood relationships using Uniform Manifold Approximation and Projection (UMAP) for each combination of PCA and Number of neighbours.</a:t>
            </a:r>
            <a:endParaRPr lang="en-US" sz="2000" dirty="0"/>
          </a:p>
        </p:txBody>
      </p:sp>
    </p:spTree>
    <p:extLst>
      <p:ext uri="{BB962C8B-B14F-4D97-AF65-F5344CB8AC3E}">
        <p14:creationId xmlns:p14="http://schemas.microsoft.com/office/powerpoint/2010/main" val="32817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a:bodyPr>
          <a:lstStyle/>
          <a:p>
            <a:r>
              <a:rPr lang="en-GB" sz="4100" b="1">
                <a:effectLst/>
              </a:rPr>
              <a:t>Cluster Identification and Marker Gene Detection</a:t>
            </a:r>
            <a:endParaRPr lang="en-US" sz="410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tretch/>
        </p:blipFill>
        <p:spPr>
          <a:xfrm>
            <a:off x="0" y="2819400"/>
            <a:ext cx="7663543" cy="3428999"/>
          </a:xfrm>
          <a:noFill/>
        </p:spPr>
      </p:pic>
      <p:sp>
        <p:nvSpPr>
          <p:cNvPr id="2" name="Content Placeholder 1">
            <a:extLst>
              <a:ext uri="{FF2B5EF4-FFF2-40B4-BE49-F238E27FC236}">
                <a16:creationId xmlns:a16="http://schemas.microsoft.com/office/drawing/2014/main" id="{DAAFCD71-3596-FFD0-2A18-C7EC764ECDF8}"/>
              </a:ext>
            </a:extLst>
          </p:cNvPr>
          <p:cNvSpPr>
            <a:spLocks noGrp="1"/>
          </p:cNvSpPr>
          <p:nvPr>
            <p:ph sz="half" idx="2"/>
          </p:nvPr>
        </p:nvSpPr>
        <p:spPr>
          <a:xfrm>
            <a:off x="8138160" y="2910624"/>
            <a:ext cx="3566160" cy="2941535"/>
          </a:xfrm>
        </p:spPr>
        <p:txBody>
          <a:bodyPr anchor="ctr">
            <a:normAutofit/>
          </a:bodyPr>
          <a:lstStyle/>
          <a:p>
            <a:pPr>
              <a:spcAft>
                <a:spcPts val="800"/>
              </a:spcAft>
            </a:pPr>
            <a:r>
              <a:rPr lang="en-GB" sz="2000" b="1" kern="100" dirty="0">
                <a:effectLst/>
              </a:rPr>
              <a:t> Identified cell clusters using the Leiden algorithm on the computed neighbourhood graph.</a:t>
            </a:r>
            <a:endParaRPr lang="en-DE" sz="2000" kern="100" dirty="0">
              <a:effectLst/>
            </a:endParaRPr>
          </a:p>
          <a:p>
            <a:pPr>
              <a:spcAft>
                <a:spcPts val="800"/>
              </a:spcAft>
            </a:pPr>
            <a:r>
              <a:rPr lang="en-GB" sz="2000" b="1" kern="100" dirty="0">
                <a:effectLst/>
              </a:rPr>
              <a:t> Detected marker genes associated with each cell cluster to characterize distinct cell types.</a:t>
            </a:r>
            <a:endParaRPr lang="en-DE" sz="2000" kern="100" dirty="0">
              <a:effectLst/>
            </a:endParaRPr>
          </a:p>
          <a:p>
            <a:pPr marL="0" indent="0">
              <a:spcAft>
                <a:spcPts val="800"/>
              </a:spcAft>
              <a:buNone/>
            </a:pPr>
            <a:endParaRPr lang="en-US" sz="2000" dirty="0"/>
          </a:p>
        </p:txBody>
      </p:sp>
    </p:spTree>
    <p:extLst>
      <p:ext uri="{BB962C8B-B14F-4D97-AF65-F5344CB8AC3E}">
        <p14:creationId xmlns:p14="http://schemas.microsoft.com/office/powerpoint/2010/main" val="496946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a:bodyPr>
          <a:lstStyle/>
          <a:p>
            <a:r>
              <a:rPr lang="en-GB" sz="4100" b="1" dirty="0">
                <a:effectLst/>
              </a:rPr>
              <a:t>Cluster Identification and Marker Gene Detection</a:t>
            </a:r>
            <a:endParaRPr lang="en-US" sz="4100"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rcRect/>
          <a:stretch/>
        </p:blipFill>
        <p:spPr>
          <a:xfrm>
            <a:off x="0" y="2732314"/>
            <a:ext cx="7663543" cy="3516085"/>
          </a:xfrm>
          <a:noFill/>
        </p:spPr>
      </p:pic>
      <p:sp>
        <p:nvSpPr>
          <p:cNvPr id="2" name="Content Placeholder 1">
            <a:extLst>
              <a:ext uri="{FF2B5EF4-FFF2-40B4-BE49-F238E27FC236}">
                <a16:creationId xmlns:a16="http://schemas.microsoft.com/office/drawing/2014/main" id="{DAAFCD71-3596-FFD0-2A18-C7EC764ECDF8}"/>
              </a:ext>
            </a:extLst>
          </p:cNvPr>
          <p:cNvSpPr>
            <a:spLocks noGrp="1"/>
          </p:cNvSpPr>
          <p:nvPr>
            <p:ph sz="half" idx="2"/>
          </p:nvPr>
        </p:nvSpPr>
        <p:spPr>
          <a:xfrm>
            <a:off x="8138160" y="2910624"/>
            <a:ext cx="3566160" cy="2941535"/>
          </a:xfrm>
        </p:spPr>
        <p:txBody>
          <a:bodyPr anchor="ctr">
            <a:normAutofit/>
          </a:bodyPr>
          <a:lstStyle/>
          <a:p>
            <a:pPr>
              <a:spcAft>
                <a:spcPts val="800"/>
              </a:spcAft>
            </a:pPr>
            <a:r>
              <a:rPr lang="en-GB" sz="2000" b="1" kern="100" dirty="0">
                <a:effectLst/>
              </a:rPr>
              <a:t> Identified cell clusters using the Leiden algorithm on the computed neighbourhood graph.</a:t>
            </a:r>
            <a:endParaRPr lang="en-DE" sz="2000" kern="100" dirty="0">
              <a:effectLst/>
            </a:endParaRPr>
          </a:p>
          <a:p>
            <a:pPr>
              <a:spcAft>
                <a:spcPts val="800"/>
              </a:spcAft>
            </a:pPr>
            <a:r>
              <a:rPr lang="en-GB" sz="2000" b="1" kern="100" dirty="0">
                <a:effectLst/>
              </a:rPr>
              <a:t> Detected marker genes associated with each cell cluster to characterize distinct cell types.</a:t>
            </a:r>
            <a:endParaRPr lang="en-DE" sz="2000" kern="100" dirty="0">
              <a:effectLst/>
            </a:endParaRPr>
          </a:p>
          <a:p>
            <a:pPr marL="0" indent="0">
              <a:spcAft>
                <a:spcPts val="800"/>
              </a:spcAft>
              <a:buNone/>
            </a:pPr>
            <a:endParaRPr lang="en-US" sz="2000" dirty="0"/>
          </a:p>
        </p:txBody>
      </p:sp>
    </p:spTree>
    <p:extLst>
      <p:ext uri="{BB962C8B-B14F-4D97-AF65-F5344CB8AC3E}">
        <p14:creationId xmlns:p14="http://schemas.microsoft.com/office/powerpoint/2010/main" val="242166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fontScale="90000"/>
          </a:bodyPr>
          <a:lstStyle/>
          <a:p>
            <a:r>
              <a:rPr lang="en-US" sz="4100" dirty="0"/>
              <a:t>‘SCSA’ </a:t>
            </a:r>
            <a:r>
              <a:rPr lang="en-GB" sz="4100" dirty="0"/>
              <a:t>A Cell Type Annotation Tool for Single-Cell RNA-</a:t>
            </a:r>
            <a:r>
              <a:rPr lang="en-GB" sz="4100" dirty="0" err="1"/>
              <a:t>seq</a:t>
            </a:r>
            <a:r>
              <a:rPr lang="en-GB" sz="4100" dirty="0"/>
              <a:t> Data</a:t>
            </a:r>
            <a:endParaRPr lang="en-US" sz="4100"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rcRect/>
          <a:stretch/>
        </p:blipFill>
        <p:spPr>
          <a:xfrm>
            <a:off x="0" y="2732314"/>
            <a:ext cx="7663543" cy="3516085"/>
          </a:xfrm>
          <a:noFill/>
        </p:spPr>
      </p:pic>
      <p:sp>
        <p:nvSpPr>
          <p:cNvPr id="2" name="Content Placeholder 1">
            <a:extLst>
              <a:ext uri="{FF2B5EF4-FFF2-40B4-BE49-F238E27FC236}">
                <a16:creationId xmlns:a16="http://schemas.microsoft.com/office/drawing/2014/main" id="{DAAFCD71-3596-FFD0-2A18-C7EC764ECDF8}"/>
              </a:ext>
            </a:extLst>
          </p:cNvPr>
          <p:cNvSpPr>
            <a:spLocks noGrp="1"/>
          </p:cNvSpPr>
          <p:nvPr>
            <p:ph sz="half" idx="2"/>
          </p:nvPr>
        </p:nvSpPr>
        <p:spPr>
          <a:xfrm>
            <a:off x="7815943" y="2732314"/>
            <a:ext cx="4376057" cy="3119845"/>
          </a:xfrm>
        </p:spPr>
        <p:txBody>
          <a:bodyPr anchor="ctr">
            <a:normAutofit fontScale="92500"/>
          </a:bodyPr>
          <a:lstStyle/>
          <a:p>
            <a:pPr marL="342900" indent="-342900">
              <a:spcAft>
                <a:spcPts val="800"/>
              </a:spcAft>
            </a:pPr>
            <a:r>
              <a:rPr lang="en-GB" sz="2000" dirty="0"/>
              <a:t>Automated Annotation: SCSA automates cell type annotation in </a:t>
            </a:r>
            <a:r>
              <a:rPr lang="en-GB" sz="2000" dirty="0" err="1"/>
              <a:t>scRNA-seq</a:t>
            </a:r>
            <a:r>
              <a:rPr lang="en-GB" sz="2000" dirty="0"/>
              <a:t> data, integrating DEGs(Differentially Expressed Genes and marker confidence levels.</a:t>
            </a:r>
          </a:p>
          <a:p>
            <a:pPr marL="342900" indent="-342900">
              <a:spcAft>
                <a:spcPts val="800"/>
              </a:spcAft>
            </a:pPr>
            <a:r>
              <a:rPr lang="en-GB" sz="2000" dirty="0"/>
              <a:t>Score Model: SCSA employs a score annotation model, standardizing marker gene comparisons for unbiased annotation.</a:t>
            </a:r>
          </a:p>
          <a:p>
            <a:pPr marL="342900" indent="-342900">
              <a:spcAft>
                <a:spcPts val="800"/>
              </a:spcAft>
            </a:pPr>
            <a:endParaRPr lang="en-US" sz="2000" dirty="0"/>
          </a:p>
        </p:txBody>
      </p:sp>
    </p:spTree>
    <p:extLst>
      <p:ext uri="{BB962C8B-B14F-4D97-AF65-F5344CB8AC3E}">
        <p14:creationId xmlns:p14="http://schemas.microsoft.com/office/powerpoint/2010/main" val="3358090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11247120" cy="1744133"/>
          </a:xfrm>
        </p:spPr>
        <p:txBody>
          <a:bodyPr lIns="0" tIns="0" rIns="0" bIns="0" anchor="b">
            <a:normAutofit/>
          </a:bodyPr>
          <a:lstStyle/>
          <a:p>
            <a:r>
              <a:rPr lang="en-US" dirty="0"/>
              <a:t>Annotation and Saving Result </a:t>
            </a:r>
          </a:p>
        </p:txBody>
      </p:sp>
      <p:sp>
        <p:nvSpPr>
          <p:cNvPr id="2" name="Content Placeholder 1">
            <a:extLst>
              <a:ext uri="{FF2B5EF4-FFF2-40B4-BE49-F238E27FC236}">
                <a16:creationId xmlns:a16="http://schemas.microsoft.com/office/drawing/2014/main" id="{DAAFCD71-3596-FFD0-2A18-C7EC764ECDF8}"/>
              </a:ext>
            </a:extLst>
          </p:cNvPr>
          <p:cNvSpPr>
            <a:spLocks noGrp="1"/>
          </p:cNvSpPr>
          <p:nvPr>
            <p:ph sz="half" idx="1"/>
          </p:nvPr>
        </p:nvSpPr>
        <p:spPr>
          <a:xfrm>
            <a:off x="457200" y="3017520"/>
            <a:ext cx="3676907" cy="2904701"/>
          </a:xfrm>
        </p:spPr>
        <p:txBody>
          <a:bodyPr anchor="ctr">
            <a:normAutofit lnSpcReduction="10000"/>
          </a:bodyPr>
          <a:lstStyle/>
          <a:p>
            <a:pPr marL="342900" indent="-342900">
              <a:spcAft>
                <a:spcPts val="800"/>
              </a:spcAft>
              <a:buFont typeface="Arial" panose="020B0604020202020204" pitchFamily="34" charset="0"/>
              <a:buChar char="•"/>
            </a:pPr>
            <a:r>
              <a:rPr lang="en-GB" b="1" dirty="0">
                <a:effectLst/>
              </a:rPr>
              <a:t>Annotated cell types based on the SCSA results </a:t>
            </a:r>
          </a:p>
          <a:p>
            <a:pPr marL="342900" indent="-342900">
              <a:spcAft>
                <a:spcPts val="800"/>
              </a:spcAft>
              <a:buFont typeface="Arial" panose="020B0604020202020204" pitchFamily="34" charset="0"/>
              <a:buChar char="•"/>
            </a:pPr>
            <a:r>
              <a:rPr lang="en-GB" sz="2400" b="1" dirty="0">
                <a:effectLst/>
                <a:latin typeface="Aptos" panose="020B0004020202020204" pitchFamily="34" charset="0"/>
                <a:ea typeface="Aptos" panose="020B0004020202020204" pitchFamily="34" charset="0"/>
                <a:cs typeface="Times New Roman" panose="02020603050405020304" pitchFamily="18" charset="0"/>
              </a:rPr>
              <a:t>Saved the processed data and analysis results for further downstream analysis and interpretation.</a:t>
            </a:r>
            <a:endParaRPr lang="en-US"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2"/>
          </p:nvPr>
        </p:nvPicPr>
        <p:blipFill>
          <a:blip r:embed="rId3"/>
          <a:stretch/>
        </p:blipFill>
        <p:spPr>
          <a:xfrm>
            <a:off x="4517571" y="2797630"/>
            <a:ext cx="7467600" cy="3352800"/>
          </a:xfrm>
          <a:noFill/>
        </p:spPr>
      </p:pic>
    </p:spTree>
    <p:extLst>
      <p:ext uri="{BB962C8B-B14F-4D97-AF65-F5344CB8AC3E}">
        <p14:creationId xmlns:p14="http://schemas.microsoft.com/office/powerpoint/2010/main" val="329785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a:bodyPr>
          <a:lstStyle/>
          <a:p>
            <a:r>
              <a:rPr lang="en-US" dirty="0"/>
              <a:t>Data After Annotation</a:t>
            </a:r>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tretch/>
        </p:blipFill>
        <p:spPr>
          <a:xfrm>
            <a:off x="0" y="2612572"/>
            <a:ext cx="12192000" cy="3722914"/>
          </a:xfrm>
          <a:noFill/>
        </p:spPr>
      </p:pic>
    </p:spTree>
    <p:extLst>
      <p:ext uri="{BB962C8B-B14F-4D97-AF65-F5344CB8AC3E}">
        <p14:creationId xmlns:p14="http://schemas.microsoft.com/office/powerpoint/2010/main" val="245775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11247120" cy="1744133"/>
          </a:xfrm>
        </p:spPr>
        <p:txBody>
          <a:bodyPr lIns="0" tIns="0" rIns="0" bIns="0" anchor="b">
            <a:normAutofit/>
          </a:bodyPr>
          <a:lstStyle/>
          <a:p>
            <a:r>
              <a:rPr lang="en-US" dirty="0"/>
              <a:t>Result and Analysis</a:t>
            </a:r>
          </a:p>
        </p:txBody>
      </p:sp>
      <p:sp>
        <p:nvSpPr>
          <p:cNvPr id="2" name="Content Placeholder 1">
            <a:extLst>
              <a:ext uri="{FF2B5EF4-FFF2-40B4-BE49-F238E27FC236}">
                <a16:creationId xmlns:a16="http://schemas.microsoft.com/office/drawing/2014/main" id="{DAAFCD71-3596-FFD0-2A18-C7EC764ECDF8}"/>
              </a:ext>
            </a:extLst>
          </p:cNvPr>
          <p:cNvSpPr>
            <a:spLocks noGrp="1"/>
          </p:cNvSpPr>
          <p:nvPr>
            <p:ph sz="half" idx="1"/>
          </p:nvPr>
        </p:nvSpPr>
        <p:spPr>
          <a:xfrm>
            <a:off x="457200" y="3017520"/>
            <a:ext cx="3676907" cy="2904701"/>
          </a:xfrm>
        </p:spPr>
        <p:txBody>
          <a:bodyPr anchor="ctr">
            <a:normAutofit/>
          </a:bodyPr>
          <a:lstStyle/>
          <a:p>
            <a:pPr marL="342900" indent="-342900">
              <a:spcAft>
                <a:spcPts val="800"/>
              </a:spcAft>
              <a:buFont typeface="Arial" panose="020B0604020202020204" pitchFamily="34" charset="0"/>
              <a:buChar char="•"/>
            </a:pPr>
            <a:r>
              <a:rPr lang="en-GB" sz="2400" b="1" dirty="0">
                <a:effectLst/>
                <a:latin typeface="Aptos" panose="020B0004020202020204" pitchFamily="34" charset="0"/>
                <a:ea typeface="Aptos" panose="020B0004020202020204" pitchFamily="34" charset="0"/>
                <a:cs typeface="Times New Roman" panose="02020603050405020304" pitchFamily="18" charset="0"/>
              </a:rPr>
              <a:t>Evaluated and Plotted evaluation metrics against the number of principal components to optimize parameter settings.</a:t>
            </a:r>
            <a:endParaRPr lang="en-US"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2"/>
          </p:nvPr>
        </p:nvPicPr>
        <p:blipFill>
          <a:blip r:embed="rId3"/>
          <a:srcRect/>
          <a:stretch/>
        </p:blipFill>
        <p:spPr>
          <a:xfrm>
            <a:off x="4517571" y="2710543"/>
            <a:ext cx="7657858" cy="3505199"/>
          </a:xfrm>
          <a:noFill/>
        </p:spPr>
      </p:pic>
    </p:spTree>
    <p:extLst>
      <p:ext uri="{BB962C8B-B14F-4D97-AF65-F5344CB8AC3E}">
        <p14:creationId xmlns:p14="http://schemas.microsoft.com/office/powerpoint/2010/main" val="262810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11247120" cy="1744133"/>
          </a:xfrm>
        </p:spPr>
        <p:txBody>
          <a:bodyPr lIns="0" tIns="0" rIns="0" bIns="0" anchor="b">
            <a:normAutofit/>
          </a:bodyPr>
          <a:lstStyle/>
          <a:p>
            <a:r>
              <a:rPr lang="en-US" dirty="0"/>
              <a:t>Result and Analysis</a:t>
            </a:r>
          </a:p>
        </p:txBody>
      </p:sp>
      <p:sp>
        <p:nvSpPr>
          <p:cNvPr id="2" name="Content Placeholder 1">
            <a:extLst>
              <a:ext uri="{FF2B5EF4-FFF2-40B4-BE49-F238E27FC236}">
                <a16:creationId xmlns:a16="http://schemas.microsoft.com/office/drawing/2014/main" id="{DAAFCD71-3596-FFD0-2A18-C7EC764ECDF8}"/>
              </a:ext>
            </a:extLst>
          </p:cNvPr>
          <p:cNvSpPr>
            <a:spLocks noGrp="1"/>
          </p:cNvSpPr>
          <p:nvPr>
            <p:ph sz="half" idx="1"/>
          </p:nvPr>
        </p:nvSpPr>
        <p:spPr>
          <a:xfrm>
            <a:off x="457200" y="3017520"/>
            <a:ext cx="3676907" cy="2904701"/>
          </a:xfrm>
        </p:spPr>
        <p:txBody>
          <a:bodyPr anchor="ctr">
            <a:normAutofit/>
          </a:bodyPr>
          <a:lstStyle/>
          <a:p>
            <a:pPr marL="342900" indent="-342900">
              <a:spcAft>
                <a:spcPts val="800"/>
              </a:spcAft>
              <a:buFont typeface="Arial" panose="020B0604020202020204" pitchFamily="34" charset="0"/>
              <a:buChar char="•"/>
            </a:pPr>
            <a:r>
              <a:rPr lang="en-GB" sz="2400" b="1" dirty="0">
                <a:effectLst/>
                <a:latin typeface="Aptos" panose="020B0004020202020204" pitchFamily="34" charset="0"/>
                <a:ea typeface="Aptos" panose="020B0004020202020204" pitchFamily="34" charset="0"/>
                <a:cs typeface="Times New Roman" panose="02020603050405020304" pitchFamily="18" charset="0"/>
              </a:rPr>
              <a:t>Evaluated and Plotted evaluation metrics against the number of </a:t>
            </a:r>
            <a:r>
              <a:rPr lang="en-GB" dirty="0">
                <a:latin typeface="Aptos" panose="020B0004020202020204" pitchFamily="34" charset="0"/>
                <a:ea typeface="Aptos" panose="020B0004020202020204" pitchFamily="34" charset="0"/>
                <a:cs typeface="Times New Roman" panose="02020603050405020304" pitchFamily="18" charset="0"/>
              </a:rPr>
              <a:t>neighbours</a:t>
            </a:r>
            <a:r>
              <a:rPr lang="en-GB" sz="2400" b="1" dirty="0">
                <a:effectLst/>
                <a:latin typeface="Aptos" panose="020B0004020202020204" pitchFamily="34" charset="0"/>
                <a:ea typeface="Aptos" panose="020B0004020202020204" pitchFamily="34" charset="0"/>
                <a:cs typeface="Times New Roman" panose="02020603050405020304" pitchFamily="18" charset="0"/>
              </a:rPr>
              <a:t> to optimize parameter settings.</a:t>
            </a:r>
            <a:endParaRPr lang="en-US"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2"/>
          </p:nvPr>
        </p:nvPicPr>
        <p:blipFill>
          <a:blip r:embed="rId3"/>
          <a:srcRect/>
          <a:stretch/>
        </p:blipFill>
        <p:spPr>
          <a:xfrm>
            <a:off x="4517571" y="2710543"/>
            <a:ext cx="7657858" cy="3505199"/>
          </a:xfrm>
          <a:noFill/>
        </p:spPr>
      </p:pic>
    </p:spTree>
    <p:extLst>
      <p:ext uri="{BB962C8B-B14F-4D97-AF65-F5344CB8AC3E}">
        <p14:creationId xmlns:p14="http://schemas.microsoft.com/office/powerpoint/2010/main" val="3501238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45624"/>
            <a:ext cx="5160158" cy="3474720"/>
          </a:xfrm>
        </p:spPr>
        <p:txBody>
          <a:bodyPr lIns="0" tIns="0" rIns="0" bIns="0" anchor="ctr">
            <a:normAutofit/>
          </a:bodyPr>
          <a:lstStyle/>
          <a:p>
            <a:r>
              <a:rPr lang="en-US" dirty="0"/>
              <a:t>Analysis</a:t>
            </a:r>
          </a:p>
        </p:txBody>
      </p:sp>
      <p:sp>
        <p:nvSpPr>
          <p:cNvPr id="2" name="Content Placeholder 1">
            <a:extLst>
              <a:ext uri="{FF2B5EF4-FFF2-40B4-BE49-F238E27FC236}">
                <a16:creationId xmlns:a16="http://schemas.microsoft.com/office/drawing/2014/main" id="{DAAFCD71-3596-FFD0-2A18-C7EC764ECDF8}"/>
              </a:ext>
            </a:extLst>
          </p:cNvPr>
          <p:cNvSpPr>
            <a:spLocks noGrp="1"/>
          </p:cNvSpPr>
          <p:nvPr>
            <p:ph idx="1"/>
          </p:nvPr>
        </p:nvSpPr>
        <p:spPr>
          <a:xfrm>
            <a:off x="6583680" y="457200"/>
            <a:ext cx="5212080" cy="5486400"/>
          </a:xfrm>
        </p:spPr>
        <p:txBody>
          <a:bodyPr anchor="ctr">
            <a:normAutofit/>
          </a:bodyPr>
          <a:lstStyle/>
          <a:p>
            <a:pPr marL="342900" indent="-342900">
              <a:spcAft>
                <a:spcPts val="800"/>
              </a:spcAft>
              <a:buFont typeface="Arial" panose="020B0604020202020204" pitchFamily="34" charset="0"/>
              <a:buChar char="•"/>
            </a:pPr>
            <a:r>
              <a:rPr lang="en-GB" b="1" dirty="0"/>
              <a:t>The results show that as we move further away from the standard Hyperparameter used by </a:t>
            </a:r>
            <a:r>
              <a:rPr lang="en-GB" b="1" dirty="0" err="1"/>
              <a:t>Scanpy</a:t>
            </a:r>
            <a:r>
              <a:rPr lang="en-GB" b="1" dirty="0"/>
              <a:t>(PCA 40, Neighbours 10), the results deteriorate.   </a:t>
            </a:r>
            <a:endParaRPr lang="en-US" dirty="0"/>
          </a:p>
        </p:txBody>
      </p:sp>
    </p:spTree>
    <p:extLst>
      <p:ext uri="{BB962C8B-B14F-4D97-AF65-F5344CB8AC3E}">
        <p14:creationId xmlns:p14="http://schemas.microsoft.com/office/powerpoint/2010/main" val="42691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3850-4952-8055-38C0-D6A784671A08}"/>
              </a:ext>
            </a:extLst>
          </p:cNvPr>
          <p:cNvSpPr>
            <a:spLocks noGrp="1"/>
          </p:cNvSpPr>
          <p:nvPr>
            <p:ph type="title"/>
          </p:nvPr>
        </p:nvSpPr>
        <p:spPr>
          <a:xfrm>
            <a:off x="457200" y="457199"/>
            <a:ext cx="5160158" cy="3474720"/>
          </a:xfrm>
        </p:spPr>
        <p:txBody>
          <a:bodyPr lIns="0" tIns="0" rIns="0" bIns="0">
            <a:normAutofit/>
          </a:bodyPr>
          <a:lstStyle/>
          <a:p>
            <a:r>
              <a:rPr lang="en-US" dirty="0"/>
              <a:t>Outline</a:t>
            </a:r>
          </a:p>
        </p:txBody>
      </p:sp>
      <p:sp>
        <p:nvSpPr>
          <p:cNvPr id="3" name="Content Placeholder 2">
            <a:extLst>
              <a:ext uri="{FF2B5EF4-FFF2-40B4-BE49-F238E27FC236}">
                <a16:creationId xmlns:a16="http://schemas.microsoft.com/office/drawing/2014/main" id="{57A7099A-7619-8DF8-D15C-9CBD6AEB7C75}"/>
              </a:ext>
            </a:extLst>
          </p:cNvPr>
          <p:cNvSpPr>
            <a:spLocks noGrp="1"/>
          </p:cNvSpPr>
          <p:nvPr>
            <p:ph idx="1"/>
          </p:nvPr>
        </p:nvSpPr>
        <p:spPr>
          <a:xfrm>
            <a:off x="6583680" y="457200"/>
            <a:ext cx="5212080" cy="5486400"/>
          </a:xfrm>
        </p:spPr>
        <p:txBody>
          <a:bodyPr>
            <a:normAutofit/>
          </a:bodyPr>
          <a:lstStyle/>
          <a:p>
            <a:r>
              <a:rPr lang="en-GB" sz="2000" b="1" dirty="0">
                <a:effectLst/>
                <a:latin typeface="Aptos" panose="020B0004020202020204" pitchFamily="34" charset="0"/>
                <a:ea typeface="Aptos" panose="020B0004020202020204" pitchFamily="34" charset="0"/>
                <a:cs typeface="Times New Roman" panose="02020603050405020304" pitchFamily="18" charset="0"/>
              </a:rPr>
              <a:t>Central Dogma of Molecular </a:t>
            </a:r>
            <a:r>
              <a:rPr lang="en-GB" sz="2000" b="1" dirty="0">
                <a:latin typeface="Aptos" panose="020B0004020202020204" pitchFamily="34" charset="0"/>
                <a:ea typeface="Aptos" panose="020B0004020202020204" pitchFamily="34" charset="0"/>
                <a:cs typeface="Times New Roman" panose="02020603050405020304" pitchFamily="18" charset="0"/>
              </a:rPr>
              <a:t>B</a:t>
            </a:r>
            <a:r>
              <a:rPr lang="en-GB" sz="2000" b="1" dirty="0">
                <a:effectLst/>
                <a:latin typeface="Aptos" panose="020B0004020202020204" pitchFamily="34" charset="0"/>
                <a:ea typeface="Aptos" panose="020B0004020202020204" pitchFamily="34" charset="0"/>
                <a:cs typeface="Times New Roman" panose="02020603050405020304" pitchFamily="18" charset="0"/>
              </a:rPr>
              <a:t>iology</a:t>
            </a:r>
            <a:endParaRPr lang="en-US" sz="2000" dirty="0"/>
          </a:p>
          <a:p>
            <a:r>
              <a:rPr lang="en-GB" sz="2000" b="1" dirty="0">
                <a:latin typeface="Aptos" panose="020B0004020202020204" pitchFamily="34" charset="0"/>
                <a:ea typeface="Aptos" panose="020B0004020202020204" pitchFamily="34" charset="0"/>
                <a:cs typeface="Times New Roman" panose="02020603050405020304" pitchFamily="18" charset="0"/>
              </a:rPr>
              <a:t>S</a:t>
            </a:r>
            <a:r>
              <a:rPr lang="en-GB" sz="2000" b="1" dirty="0">
                <a:effectLst/>
                <a:latin typeface="Aptos" panose="020B0004020202020204" pitchFamily="34" charset="0"/>
                <a:ea typeface="Aptos" panose="020B0004020202020204" pitchFamily="34" charset="0"/>
                <a:cs typeface="Times New Roman" panose="02020603050405020304" pitchFamily="18" charset="0"/>
              </a:rPr>
              <a:t>ingle </a:t>
            </a:r>
            <a:r>
              <a:rPr lang="en-GB" sz="2000" b="1" dirty="0">
                <a:latin typeface="Aptos" panose="020B0004020202020204" pitchFamily="34" charset="0"/>
                <a:ea typeface="Aptos" panose="020B0004020202020204" pitchFamily="34" charset="0"/>
                <a:cs typeface="Times New Roman" panose="02020603050405020304" pitchFamily="18" charset="0"/>
              </a:rPr>
              <a:t>C</a:t>
            </a:r>
            <a:r>
              <a:rPr lang="en-GB" sz="2000" b="1" dirty="0">
                <a:effectLst/>
                <a:latin typeface="Aptos" panose="020B0004020202020204" pitchFamily="34" charset="0"/>
                <a:ea typeface="Aptos" panose="020B0004020202020204" pitchFamily="34" charset="0"/>
                <a:cs typeface="Times New Roman" panose="02020603050405020304" pitchFamily="18" charset="0"/>
              </a:rPr>
              <a:t>ell </a:t>
            </a:r>
            <a:r>
              <a:rPr lang="en-GB" sz="2000" b="1" dirty="0">
                <a:latin typeface="Aptos" panose="020B0004020202020204" pitchFamily="34" charset="0"/>
                <a:ea typeface="Aptos" panose="020B0004020202020204" pitchFamily="34" charset="0"/>
                <a:cs typeface="Times New Roman" panose="02020603050405020304" pitchFamily="18" charset="0"/>
              </a:rPr>
              <a:t>S</a:t>
            </a:r>
            <a:r>
              <a:rPr lang="en-GB" sz="2000" b="1" dirty="0">
                <a:effectLst/>
                <a:latin typeface="Aptos" panose="020B0004020202020204" pitchFamily="34" charset="0"/>
                <a:ea typeface="Aptos" panose="020B0004020202020204" pitchFamily="34" charset="0"/>
                <a:cs typeface="Times New Roman" panose="02020603050405020304" pitchFamily="18" charset="0"/>
              </a:rPr>
              <a:t>egmentation</a:t>
            </a:r>
          </a:p>
          <a:p>
            <a:r>
              <a:rPr lang="en-GB" sz="2000" b="1" dirty="0">
                <a:latin typeface="Aptos" panose="020B0004020202020204" pitchFamily="34" charset="0"/>
                <a:cs typeface="Times New Roman" panose="02020603050405020304" pitchFamily="18" charset="0"/>
              </a:rPr>
              <a:t>Description of Data</a:t>
            </a:r>
          </a:p>
          <a:p>
            <a:r>
              <a:rPr lang="en-GB" sz="2000" b="1" dirty="0">
                <a:latin typeface="Aptos" panose="020B0004020202020204" pitchFamily="34" charset="0"/>
                <a:cs typeface="Times New Roman" panose="02020603050405020304" pitchFamily="18" charset="0"/>
              </a:rPr>
              <a:t>Standard </a:t>
            </a:r>
            <a:r>
              <a:rPr lang="en-GB" sz="2000" b="1" dirty="0" err="1">
                <a:latin typeface="Aptos" panose="020B0004020202020204" pitchFamily="34" charset="0"/>
                <a:cs typeface="Times New Roman" panose="02020603050405020304" pitchFamily="18" charset="0"/>
              </a:rPr>
              <a:t>Scanpy</a:t>
            </a:r>
            <a:r>
              <a:rPr lang="en-GB" sz="2000" b="1" dirty="0">
                <a:latin typeface="Aptos" panose="020B0004020202020204" pitchFamily="34" charset="0"/>
                <a:cs typeface="Times New Roman" panose="02020603050405020304" pitchFamily="18" charset="0"/>
              </a:rPr>
              <a:t> Workflow</a:t>
            </a:r>
          </a:p>
          <a:p>
            <a:r>
              <a:rPr lang="en-GB" sz="2000" b="1" dirty="0">
                <a:latin typeface="Aptos" panose="020B0004020202020204" pitchFamily="34" charset="0"/>
                <a:cs typeface="Times New Roman" panose="02020603050405020304" pitchFamily="18" charset="0"/>
              </a:rPr>
              <a:t>My Task</a:t>
            </a:r>
          </a:p>
          <a:p>
            <a:r>
              <a:rPr lang="en-GB" sz="2000" b="1" dirty="0">
                <a:latin typeface="Aptos" panose="020B0004020202020204" pitchFamily="34" charset="0"/>
                <a:cs typeface="Times New Roman" panose="02020603050405020304" pitchFamily="18" charset="0"/>
              </a:rPr>
              <a:t>Methodology</a:t>
            </a:r>
          </a:p>
          <a:p>
            <a:r>
              <a:rPr lang="en-GB" sz="2000" b="1" dirty="0">
                <a:latin typeface="Aptos" panose="020B0004020202020204" pitchFamily="34" charset="0"/>
                <a:cs typeface="Times New Roman" panose="02020603050405020304" pitchFamily="18" charset="0"/>
              </a:rPr>
              <a:t>Results</a:t>
            </a:r>
          </a:p>
          <a:p>
            <a:r>
              <a:rPr lang="en-GB" sz="2000" b="1">
                <a:latin typeface="Aptos" panose="020B0004020202020204" pitchFamily="34" charset="0"/>
                <a:cs typeface="Times New Roman" panose="02020603050405020304" pitchFamily="18" charset="0"/>
              </a:rPr>
              <a:t>Future Goals</a:t>
            </a:r>
            <a:endParaRPr lang="en-US" sz="2000" dirty="0"/>
          </a:p>
          <a:p>
            <a:endParaRPr lang="en-US" sz="2000" dirty="0"/>
          </a:p>
        </p:txBody>
      </p:sp>
    </p:spTree>
    <p:extLst>
      <p:ext uri="{BB962C8B-B14F-4D97-AF65-F5344CB8AC3E}">
        <p14:creationId xmlns:p14="http://schemas.microsoft.com/office/powerpoint/2010/main" val="1375279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45624"/>
            <a:ext cx="5160158" cy="3474720"/>
          </a:xfrm>
        </p:spPr>
        <p:txBody>
          <a:bodyPr lIns="0" tIns="0" rIns="0" bIns="0" anchor="ctr">
            <a:normAutofit/>
          </a:bodyPr>
          <a:lstStyle/>
          <a:p>
            <a:r>
              <a:rPr lang="en-US" dirty="0"/>
              <a:t>Future Goals</a:t>
            </a:r>
          </a:p>
        </p:txBody>
      </p:sp>
      <p:sp>
        <p:nvSpPr>
          <p:cNvPr id="2" name="Content Placeholder 1">
            <a:extLst>
              <a:ext uri="{FF2B5EF4-FFF2-40B4-BE49-F238E27FC236}">
                <a16:creationId xmlns:a16="http://schemas.microsoft.com/office/drawing/2014/main" id="{DAAFCD71-3596-FFD0-2A18-C7EC764ECDF8}"/>
              </a:ext>
            </a:extLst>
          </p:cNvPr>
          <p:cNvSpPr>
            <a:spLocks noGrp="1"/>
          </p:cNvSpPr>
          <p:nvPr>
            <p:ph idx="1"/>
          </p:nvPr>
        </p:nvSpPr>
        <p:spPr>
          <a:xfrm>
            <a:off x="6635602" y="763928"/>
            <a:ext cx="5160158" cy="5179671"/>
          </a:xfrm>
        </p:spPr>
        <p:txBody>
          <a:bodyPr anchor="ctr">
            <a:normAutofit lnSpcReduction="10000"/>
          </a:bodyPr>
          <a:lstStyle/>
          <a:p>
            <a:pPr marL="0" indent="0">
              <a:spcAft>
                <a:spcPts val="800"/>
              </a:spcAft>
              <a:buNone/>
            </a:pPr>
            <a:endParaRPr lang="en-US" dirty="0"/>
          </a:p>
          <a:p>
            <a:pPr marL="342900" indent="-342900">
              <a:spcAft>
                <a:spcPts val="800"/>
              </a:spcAft>
            </a:pPr>
            <a:r>
              <a:rPr lang="en-US" dirty="0"/>
              <a:t>Working with different datasets to compare the results</a:t>
            </a:r>
          </a:p>
          <a:p>
            <a:pPr marL="342900" indent="-342900">
              <a:spcAft>
                <a:spcPts val="800"/>
              </a:spcAft>
              <a:buFont typeface="Arial" panose="020B0604020202020204" pitchFamily="34" charset="0"/>
              <a:buChar char="•"/>
            </a:pPr>
            <a:r>
              <a:rPr lang="en-US" dirty="0"/>
              <a:t>Finding and applying non cluster-based cell type annotation tools to compare the results with SCSA annotation.</a:t>
            </a:r>
          </a:p>
          <a:p>
            <a:pPr marL="342900" indent="-342900">
              <a:spcAft>
                <a:spcPts val="800"/>
              </a:spcAft>
              <a:buFont typeface="Arial" panose="020B0604020202020204" pitchFamily="34" charset="0"/>
              <a:buChar char="•"/>
            </a:pPr>
            <a:r>
              <a:rPr lang="en-US" dirty="0"/>
              <a:t>Showing a comprehensive summary of all the results</a:t>
            </a:r>
          </a:p>
          <a:p>
            <a:pPr marL="342900" indent="-342900">
              <a:spcAft>
                <a:spcPts val="800"/>
              </a:spcAft>
              <a:buFont typeface="Arial" panose="020B0604020202020204" pitchFamily="34" charset="0"/>
              <a:buChar char="•"/>
            </a:pPr>
            <a:r>
              <a:rPr lang="en-US" dirty="0"/>
              <a:t>Finding proper Biologically meaningful  annotations to use as ground truth to calculate different evaluation metric. </a:t>
            </a:r>
          </a:p>
          <a:p>
            <a:pPr marL="342900" indent="-342900">
              <a:spcAft>
                <a:spcPts val="800"/>
              </a:spcAft>
              <a:buFont typeface="Arial" panose="020B0604020202020204" pitchFamily="34" charset="0"/>
              <a:buChar char="•"/>
            </a:pPr>
            <a:endParaRPr lang="en-US" dirty="0"/>
          </a:p>
          <a:p>
            <a:pPr marL="342900" indent="-342900">
              <a:spcAft>
                <a:spcPts val="800"/>
              </a:spcAft>
              <a:buFont typeface="Arial" panose="020B0604020202020204" pitchFamily="34" charset="0"/>
              <a:buChar char="•"/>
            </a:pPr>
            <a:endParaRPr lang="en-US" dirty="0"/>
          </a:p>
        </p:txBody>
      </p:sp>
    </p:spTree>
    <p:extLst>
      <p:ext uri="{BB962C8B-B14F-4D97-AF65-F5344CB8AC3E}">
        <p14:creationId xmlns:p14="http://schemas.microsoft.com/office/powerpoint/2010/main" val="1577087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4109-4BAA-7C6C-92B2-E6B46AD5F946}"/>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AAC9B03-A748-7CB1-40F2-D099F47D3D0A}"/>
              </a:ext>
            </a:extLst>
          </p:cNvPr>
          <p:cNvSpPr>
            <a:spLocks noGrp="1"/>
          </p:cNvSpPr>
          <p:nvPr>
            <p:ph type="subTitle" idx="1"/>
          </p:nvPr>
        </p:nvSpPr>
        <p:spPr/>
        <p:txBody>
          <a:bodyPr/>
          <a:lstStyle/>
          <a:p>
            <a:r>
              <a:rPr lang="en-US" dirty="0"/>
              <a:t>Ismam Hussain Khan | Friedrich Alexander University |</a:t>
            </a:r>
          </a:p>
        </p:txBody>
      </p:sp>
      <p:pic>
        <p:nvPicPr>
          <p:cNvPr id="5" name="Picture Placeholder 5" descr="A row of test tubes with plants in them">
            <a:extLst>
              <a:ext uri="{FF2B5EF4-FFF2-40B4-BE49-F238E27FC236}">
                <a16:creationId xmlns:a16="http://schemas.microsoft.com/office/drawing/2014/main" id="{D73D34E1-42E1-9B96-9142-09B79F80984D}"/>
              </a:ext>
            </a:extLst>
          </p:cNvPr>
          <p:cNvPicPr>
            <a:picLocks noGrp="1" noChangeAspect="1"/>
          </p:cNvPicPr>
          <p:nvPr>
            <p:ph type="pic" idx="13"/>
          </p:nvPr>
        </p:nvPicPr>
        <p:blipFill>
          <a:blip r:embed="rId2">
            <a:duotone>
              <a:schemeClr val="accent4">
                <a:shade val="45000"/>
                <a:satMod val="135000"/>
              </a:schemeClr>
              <a:prstClr val="white"/>
            </a:duotone>
          </a:blip>
          <a:srcRect t="20383" b="20383"/>
          <a:stretch/>
        </p:blipFill>
        <p:spPr>
          <a:xfrm>
            <a:off x="4473575" y="0"/>
            <a:ext cx="7718425" cy="3052763"/>
          </a:xfrm>
        </p:spPr>
      </p:pic>
    </p:spTree>
    <p:extLst>
      <p:ext uri="{BB962C8B-B14F-4D97-AF65-F5344CB8AC3E}">
        <p14:creationId xmlns:p14="http://schemas.microsoft.com/office/powerpoint/2010/main" val="362686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62DF9-2D34-E2B6-1C0E-EFF58CD1BA69}"/>
              </a:ext>
            </a:extLst>
          </p:cNvPr>
          <p:cNvSpPr>
            <a:spLocks noGrp="1"/>
          </p:cNvSpPr>
          <p:nvPr>
            <p:ph type="title"/>
          </p:nvPr>
        </p:nvSpPr>
        <p:spPr>
          <a:xfrm>
            <a:off x="6455664" y="1987296"/>
            <a:ext cx="5303520" cy="3956303"/>
          </a:xfrm>
        </p:spPr>
        <p:txBody>
          <a:bodyPr lIns="0" tIns="0" rIns="0" bIns="0">
            <a:normAutofit/>
          </a:bodyPr>
          <a:lstStyle/>
          <a:p>
            <a:r>
              <a:rPr lang="en-GB" sz="4400" b="1" dirty="0">
                <a:effectLst/>
                <a:latin typeface="Aptos" panose="020B0004020202020204" pitchFamily="34" charset="0"/>
                <a:ea typeface="Aptos" panose="020B0004020202020204" pitchFamily="34" charset="0"/>
                <a:cs typeface="Times New Roman" panose="02020603050405020304" pitchFamily="18" charset="0"/>
              </a:rPr>
              <a:t>Central  Dogma of  Molecular </a:t>
            </a:r>
            <a:r>
              <a:rPr lang="en-GB" sz="4400" b="1" dirty="0">
                <a:latin typeface="Aptos" panose="020B0004020202020204" pitchFamily="34" charset="0"/>
                <a:ea typeface="Aptos" panose="020B0004020202020204" pitchFamily="34" charset="0"/>
                <a:cs typeface="Times New Roman" panose="02020603050405020304" pitchFamily="18" charset="0"/>
              </a:rPr>
              <a:t>B</a:t>
            </a:r>
            <a:r>
              <a:rPr lang="en-GB" sz="4400" b="1" dirty="0">
                <a:effectLst/>
                <a:latin typeface="Aptos" panose="020B0004020202020204" pitchFamily="34" charset="0"/>
                <a:ea typeface="Aptos" panose="020B0004020202020204" pitchFamily="34" charset="0"/>
                <a:cs typeface="Times New Roman" panose="02020603050405020304" pitchFamily="18" charset="0"/>
              </a:rPr>
              <a:t>iology</a:t>
            </a:r>
            <a:br>
              <a:rPr lang="en-US" sz="4400" dirty="0"/>
            </a:br>
            <a:endParaRPr lang="en-US" dirty="0"/>
          </a:p>
        </p:txBody>
      </p:sp>
      <p:sp>
        <p:nvSpPr>
          <p:cNvPr id="2" name="Content Placeholder 1">
            <a:extLst>
              <a:ext uri="{FF2B5EF4-FFF2-40B4-BE49-F238E27FC236}">
                <a16:creationId xmlns:a16="http://schemas.microsoft.com/office/drawing/2014/main" id="{F34E4E21-AEF2-FE1B-8D36-6B806AF966E1}"/>
              </a:ext>
            </a:extLst>
          </p:cNvPr>
          <p:cNvSpPr>
            <a:spLocks noGrp="1"/>
          </p:cNvSpPr>
          <p:nvPr>
            <p:ph idx="1"/>
          </p:nvPr>
        </p:nvSpPr>
        <p:spPr>
          <a:xfrm>
            <a:off x="457200" y="457200"/>
            <a:ext cx="5212080" cy="5486400"/>
          </a:xfrm>
        </p:spPr>
        <p:txBody>
          <a:bodyPr lIns="0" tIns="0" rIns="0" bIns="0">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DE" b="1" kern="100" dirty="0">
                <a:effectLst/>
                <a:latin typeface="Aptos" panose="020B0004020202020204" pitchFamily="34" charset="0"/>
                <a:ea typeface="Aptos" panose="020B0004020202020204" pitchFamily="34" charset="0"/>
                <a:cs typeface="Times New Roman" panose="02020603050405020304" pitchFamily="18" charset="0"/>
              </a:rPr>
              <a:t>Definition: The fundamental process governing the flow of genetic information within a biological system.</a:t>
            </a:r>
            <a:endParaRPr lang="en-DE"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DE" b="1" kern="100" dirty="0">
                <a:effectLst/>
                <a:latin typeface="Aptos" panose="020B0004020202020204" pitchFamily="34" charset="0"/>
                <a:ea typeface="Aptos" panose="020B0004020202020204" pitchFamily="34" charset="0"/>
                <a:cs typeface="Times New Roman" panose="02020603050405020304" pitchFamily="18" charset="0"/>
              </a:rPr>
              <a:t>Components: DNA replication, transcription, and translation.</a:t>
            </a:r>
            <a:endParaRPr lang="en-DE"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DE" b="1" kern="100" dirty="0">
                <a:effectLst/>
                <a:latin typeface="Aptos" panose="020B0004020202020204" pitchFamily="34" charset="0"/>
                <a:ea typeface="Aptos" panose="020B0004020202020204" pitchFamily="34" charset="0"/>
                <a:cs typeface="Times New Roman" panose="02020603050405020304" pitchFamily="18" charset="0"/>
              </a:rPr>
              <a:t>Importance: Understanding molecular mechanisms underlying cellular processes.</a:t>
            </a:r>
            <a:endParaRPr lang="en-DE"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590460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62DF9-2D34-E2B6-1C0E-EFF58CD1BA69}"/>
              </a:ext>
            </a:extLst>
          </p:cNvPr>
          <p:cNvSpPr>
            <a:spLocks noGrp="1"/>
          </p:cNvSpPr>
          <p:nvPr>
            <p:ph type="title"/>
          </p:nvPr>
        </p:nvSpPr>
        <p:spPr>
          <a:xfrm>
            <a:off x="6455664" y="1987296"/>
            <a:ext cx="5303520" cy="3956303"/>
          </a:xfrm>
        </p:spPr>
        <p:txBody>
          <a:bodyPr lIns="0" tIns="0" rIns="0" bIns="0">
            <a:normAutofit/>
          </a:bodyPr>
          <a:lstStyle/>
          <a:p>
            <a:r>
              <a:rPr lang="en-GB" sz="4400" b="1" dirty="0">
                <a:latin typeface="Aptos" panose="020B0004020202020204" pitchFamily="34" charset="0"/>
                <a:ea typeface="Aptos" panose="020B0004020202020204" pitchFamily="34" charset="0"/>
                <a:cs typeface="Times New Roman" panose="02020603050405020304" pitchFamily="18" charset="0"/>
              </a:rPr>
              <a:t>S</a:t>
            </a:r>
            <a:r>
              <a:rPr lang="en-GB" sz="4400" b="1" dirty="0">
                <a:effectLst/>
                <a:latin typeface="Aptos" panose="020B0004020202020204" pitchFamily="34" charset="0"/>
                <a:ea typeface="Aptos" panose="020B0004020202020204" pitchFamily="34" charset="0"/>
                <a:cs typeface="Times New Roman" panose="02020603050405020304" pitchFamily="18" charset="0"/>
              </a:rPr>
              <a:t>ingle </a:t>
            </a:r>
            <a:r>
              <a:rPr lang="en-GB" sz="4400" b="1" dirty="0">
                <a:latin typeface="Aptos" panose="020B0004020202020204" pitchFamily="34" charset="0"/>
                <a:ea typeface="Aptos" panose="020B0004020202020204" pitchFamily="34" charset="0"/>
                <a:cs typeface="Times New Roman" panose="02020603050405020304" pitchFamily="18" charset="0"/>
              </a:rPr>
              <a:t>C</a:t>
            </a:r>
            <a:r>
              <a:rPr lang="en-GB" sz="4400" b="1" dirty="0">
                <a:effectLst/>
                <a:latin typeface="Aptos" panose="020B0004020202020204" pitchFamily="34" charset="0"/>
                <a:ea typeface="Aptos" panose="020B0004020202020204" pitchFamily="34" charset="0"/>
                <a:cs typeface="Times New Roman" panose="02020603050405020304" pitchFamily="18" charset="0"/>
              </a:rPr>
              <a:t>ell </a:t>
            </a:r>
            <a:r>
              <a:rPr lang="en-GB" sz="4400" b="1" dirty="0">
                <a:latin typeface="Aptos" panose="020B0004020202020204" pitchFamily="34" charset="0"/>
                <a:ea typeface="Aptos" panose="020B0004020202020204" pitchFamily="34" charset="0"/>
                <a:cs typeface="Times New Roman" panose="02020603050405020304" pitchFamily="18" charset="0"/>
              </a:rPr>
              <a:t>S</a:t>
            </a:r>
            <a:r>
              <a:rPr lang="en-GB" sz="4400" b="1" dirty="0">
                <a:effectLst/>
                <a:latin typeface="Aptos" panose="020B0004020202020204" pitchFamily="34" charset="0"/>
                <a:ea typeface="Aptos" panose="020B0004020202020204" pitchFamily="34" charset="0"/>
                <a:cs typeface="Times New Roman" panose="02020603050405020304" pitchFamily="18" charset="0"/>
              </a:rPr>
              <a:t>egmentation</a:t>
            </a:r>
            <a:br>
              <a:rPr lang="en-GB" sz="4400" b="1" dirty="0">
                <a:effectLst/>
                <a:latin typeface="Aptos" panose="020B0004020202020204" pitchFamily="34" charset="0"/>
                <a:ea typeface="Aptos" panose="020B0004020202020204" pitchFamily="34" charset="0"/>
                <a:cs typeface="Times New Roman" panose="02020603050405020304" pitchFamily="18" charset="0"/>
              </a:rPr>
            </a:br>
            <a:br>
              <a:rPr lang="en-US" sz="4400" dirty="0"/>
            </a:br>
            <a:endParaRPr lang="en-US" dirty="0"/>
          </a:p>
        </p:txBody>
      </p:sp>
      <p:sp>
        <p:nvSpPr>
          <p:cNvPr id="2" name="Content Placeholder 1">
            <a:extLst>
              <a:ext uri="{FF2B5EF4-FFF2-40B4-BE49-F238E27FC236}">
                <a16:creationId xmlns:a16="http://schemas.microsoft.com/office/drawing/2014/main" id="{F34E4E21-AEF2-FE1B-8D36-6B806AF966E1}"/>
              </a:ext>
            </a:extLst>
          </p:cNvPr>
          <p:cNvSpPr>
            <a:spLocks noGrp="1"/>
          </p:cNvSpPr>
          <p:nvPr>
            <p:ph idx="1"/>
          </p:nvPr>
        </p:nvSpPr>
        <p:spPr>
          <a:xfrm>
            <a:off x="457200" y="457200"/>
            <a:ext cx="5212080" cy="5486400"/>
          </a:xfrm>
        </p:spPr>
        <p:txBody>
          <a:bodyPr lIns="0" tIns="0" rIns="0" bIns="0">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b="1" dirty="0"/>
              <a:t>Definition: Single-cell segmentation entails the identification and delineation of individual cells within a biological sample.</a:t>
            </a:r>
          </a:p>
          <a:p>
            <a:pPr marL="342900" lvl="0" indent="-342900">
              <a:lnSpc>
                <a:spcPct val="107000"/>
              </a:lnSpc>
              <a:spcAft>
                <a:spcPts val="800"/>
              </a:spcAft>
              <a:buSzPts val="1000"/>
              <a:buFont typeface="Symbol" panose="05050102010706020507" pitchFamily="18" charset="2"/>
              <a:buChar char=""/>
              <a:tabLst>
                <a:tab pos="457200" algn="l"/>
              </a:tabLst>
            </a:pPr>
            <a:r>
              <a:rPr lang="en-GB" b="1" dirty="0"/>
              <a:t>Techniques: This process primarily utilizes image analysis algorithms to segment cells based on features such as morphology.</a:t>
            </a:r>
          </a:p>
          <a:p>
            <a:pPr marL="342900" lvl="0" indent="-342900">
              <a:lnSpc>
                <a:spcPct val="107000"/>
              </a:lnSpc>
              <a:spcAft>
                <a:spcPts val="800"/>
              </a:spcAft>
              <a:buSzPts val="1000"/>
              <a:buFont typeface="Symbol" panose="05050102010706020507" pitchFamily="18" charset="2"/>
              <a:buChar char=""/>
              <a:tabLst>
                <a:tab pos="457200" algn="l"/>
              </a:tabLst>
            </a:pPr>
            <a:r>
              <a:rPr lang="en-GB" b="1" dirty="0"/>
              <a:t>Applications: Single-cell segmentation is essential for tasks like single-cell RNA sequencing (</a:t>
            </a:r>
            <a:r>
              <a:rPr lang="en-GB" b="1" dirty="0" err="1"/>
              <a:t>scRNA-seq</a:t>
            </a:r>
            <a:r>
              <a:rPr lang="en-GB" b="1" dirty="0"/>
              <a:t>) and cellular morphology studies, enabling precise analysis of cellular composition and characteristics within biological samples.</a:t>
            </a:r>
            <a:endParaRPr lang="en-US" b="1" dirty="0"/>
          </a:p>
          <a:p>
            <a:pPr marL="342900" lvl="0" indent="-342900">
              <a:lnSpc>
                <a:spcPct val="107000"/>
              </a:lnSpc>
              <a:spcAft>
                <a:spcPts val="800"/>
              </a:spcAft>
              <a:buSzPts val="1000"/>
              <a:buFont typeface="Symbol" panose="05050102010706020507" pitchFamily="18" charset="2"/>
              <a:buChar char=""/>
              <a:tabLst>
                <a:tab pos="457200" algn="l"/>
              </a:tabLst>
            </a:pP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27521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18A80-FA50-51D8-A754-CEFC34D07EB4}"/>
              </a:ext>
            </a:extLst>
          </p:cNvPr>
          <p:cNvSpPr>
            <a:spLocks noGrp="1"/>
          </p:cNvSpPr>
          <p:nvPr>
            <p:ph type="title"/>
          </p:nvPr>
        </p:nvSpPr>
        <p:spPr>
          <a:xfrm>
            <a:off x="457200" y="457200"/>
            <a:ext cx="11247120" cy="1744133"/>
          </a:xfrm>
        </p:spPr>
        <p:txBody>
          <a:bodyPr lIns="0" tIns="0" rIns="0" bIns="0" anchor="b">
            <a:normAutofit/>
          </a:bodyPr>
          <a:lstStyle/>
          <a:p>
            <a:r>
              <a:rPr lang="en-US" dirty="0"/>
              <a:t>Description of Data</a:t>
            </a:r>
          </a:p>
        </p:txBody>
      </p:sp>
      <p:sp>
        <p:nvSpPr>
          <p:cNvPr id="3" name="Content Placeholder 2">
            <a:extLst>
              <a:ext uri="{FF2B5EF4-FFF2-40B4-BE49-F238E27FC236}">
                <a16:creationId xmlns:a16="http://schemas.microsoft.com/office/drawing/2014/main" id="{37685F7B-8736-68D7-82A0-9451DF4A5C17}"/>
              </a:ext>
            </a:extLst>
          </p:cNvPr>
          <p:cNvSpPr>
            <a:spLocks noGrp="1"/>
          </p:cNvSpPr>
          <p:nvPr>
            <p:ph sz="half" idx="1"/>
          </p:nvPr>
        </p:nvSpPr>
        <p:spPr>
          <a:xfrm>
            <a:off x="0" y="2797629"/>
            <a:ext cx="4343400" cy="3516085"/>
          </a:xfrm>
        </p:spPr>
        <p:txBody>
          <a:bodyPr anchor="ctr">
            <a:normAutofit fontScale="55000" lnSpcReduction="20000"/>
          </a:bodyPr>
          <a:lstStyle/>
          <a:p>
            <a:pPr marL="342900" indent="-342900">
              <a:buFont typeface="Arial" panose="020B0604020202020204" pitchFamily="34" charset="0"/>
              <a:buChar char="•"/>
            </a:pPr>
            <a:r>
              <a:rPr lang="en-DE" sz="3300" b="1" kern="100" dirty="0">
                <a:effectLst/>
              </a:rPr>
              <a:t>Data Source: 10x Genomics' single-cell </a:t>
            </a:r>
            <a:endParaRPr lang="en-GB" sz="3300" b="1" kern="100" dirty="0">
              <a:effectLst/>
            </a:endParaRPr>
          </a:p>
          <a:p>
            <a:pPr marL="342900" indent="-342900">
              <a:buFont typeface="Arial" panose="020B0604020202020204" pitchFamily="34" charset="0"/>
              <a:buChar char="•"/>
            </a:pPr>
            <a:r>
              <a:rPr lang="en-DE" sz="3300" b="1" kern="100" dirty="0">
                <a:effectLst/>
              </a:rPr>
              <a:t>RNA sequencing data.</a:t>
            </a:r>
            <a:endParaRPr lang="en-GB" sz="3300" b="1" kern="100" dirty="0">
              <a:effectLst/>
            </a:endParaRPr>
          </a:p>
          <a:p>
            <a:pPr marL="342900" indent="-342900">
              <a:buFont typeface="Arial" panose="020B0604020202020204" pitchFamily="34" charset="0"/>
              <a:buChar char="•"/>
            </a:pPr>
            <a:r>
              <a:rPr lang="en-GB" sz="3300" kern="100" dirty="0"/>
              <a:t>Characteristic: </a:t>
            </a:r>
            <a:r>
              <a:rPr lang="en-GB" sz="3300" b="1" kern="100" dirty="0">
                <a:effectLst/>
              </a:rPr>
              <a:t>filtered gene-barcode matrices, single-cell RNA sequencing experiments on peripheral blood mononuclear cells (PBMCs)</a:t>
            </a:r>
            <a:endParaRPr lang="en-DE" sz="3300" kern="100" dirty="0">
              <a:effectLst/>
            </a:endParaRPr>
          </a:p>
          <a:p>
            <a:pPr marL="342900" indent="-342900">
              <a:spcAft>
                <a:spcPts val="800"/>
              </a:spcAft>
              <a:buSzPts val="1000"/>
              <a:buFont typeface="Arial" panose="020B0604020202020204" pitchFamily="34" charset="0"/>
              <a:buChar char="•"/>
              <a:tabLst>
                <a:tab pos="457200" algn="l"/>
              </a:tabLst>
            </a:pPr>
            <a:r>
              <a:rPr lang="en-DE" sz="3300" b="1" kern="100" dirty="0">
                <a:effectLst/>
              </a:rPr>
              <a:t>Num of Cells: 2700</a:t>
            </a:r>
            <a:endParaRPr lang="en-DE" sz="3300" kern="100" dirty="0">
              <a:effectLst/>
            </a:endParaRPr>
          </a:p>
          <a:p>
            <a:pPr marL="342900" lvl="0" indent="-342900">
              <a:spcAft>
                <a:spcPts val="800"/>
              </a:spcAft>
              <a:buSzPts val="1000"/>
              <a:buFont typeface="Symbol" panose="05050102010706020507" pitchFamily="18" charset="2"/>
              <a:buChar char=""/>
              <a:tabLst>
                <a:tab pos="457200" algn="l"/>
              </a:tabLst>
            </a:pPr>
            <a:r>
              <a:rPr lang="en-DE" sz="3300" b="1" kern="100" dirty="0">
                <a:effectLst/>
              </a:rPr>
              <a:t>Mean Reads per Cell: 68,881</a:t>
            </a:r>
            <a:endParaRPr lang="en-DE" sz="3300" kern="100" dirty="0">
              <a:effectLst/>
            </a:endParaRPr>
          </a:p>
          <a:p>
            <a:pPr marL="342900" lvl="0" indent="-342900">
              <a:spcAft>
                <a:spcPts val="800"/>
              </a:spcAft>
              <a:buSzPts val="1000"/>
              <a:buFont typeface="Symbol" panose="05050102010706020507" pitchFamily="18" charset="2"/>
              <a:buChar char=""/>
              <a:tabLst>
                <a:tab pos="457200" algn="l"/>
              </a:tabLst>
            </a:pPr>
            <a:r>
              <a:rPr lang="en-DE" sz="3300" b="1" kern="100" dirty="0">
                <a:effectLst/>
              </a:rPr>
              <a:t>Median Genes per Cell: 817</a:t>
            </a:r>
            <a:endParaRPr lang="en-DE" sz="3300" kern="100" dirty="0">
              <a:effectLst/>
            </a:endParaRPr>
          </a:p>
          <a:p>
            <a:endParaRPr lang="en-US" sz="2000" dirty="0"/>
          </a:p>
        </p:txBody>
      </p:sp>
      <p:pic>
        <p:nvPicPr>
          <p:cNvPr id="8" name="Content Placeholder 7" descr="A screenshot of a computer&#10;&#10;Description automatically generated">
            <a:extLst>
              <a:ext uri="{FF2B5EF4-FFF2-40B4-BE49-F238E27FC236}">
                <a16:creationId xmlns:a16="http://schemas.microsoft.com/office/drawing/2014/main" id="{96C5A75D-CEAE-74A5-D1C0-424E82D87DB6}"/>
              </a:ext>
            </a:extLst>
          </p:cNvPr>
          <p:cNvPicPr>
            <a:picLocks noGrp="1" noChangeAspect="1"/>
          </p:cNvPicPr>
          <p:nvPr>
            <p:ph sz="half" idx="2"/>
          </p:nvPr>
        </p:nvPicPr>
        <p:blipFill>
          <a:blip r:embed="rId3"/>
          <a:stretch>
            <a:fillRect/>
          </a:stretch>
        </p:blipFill>
        <p:spPr>
          <a:xfrm>
            <a:off x="4505367" y="3017520"/>
            <a:ext cx="7462455" cy="2727655"/>
          </a:xfrm>
          <a:noFill/>
        </p:spPr>
      </p:pic>
    </p:spTree>
    <p:extLst>
      <p:ext uri="{BB962C8B-B14F-4D97-AF65-F5344CB8AC3E}">
        <p14:creationId xmlns:p14="http://schemas.microsoft.com/office/powerpoint/2010/main" val="1953748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046DE-4A4F-7782-2E48-F91AE6CDE89D}"/>
              </a:ext>
            </a:extLst>
          </p:cNvPr>
          <p:cNvSpPr>
            <a:spLocks noGrp="1"/>
          </p:cNvSpPr>
          <p:nvPr>
            <p:ph type="title"/>
          </p:nvPr>
        </p:nvSpPr>
        <p:spPr>
          <a:xfrm>
            <a:off x="457200" y="457199"/>
            <a:ext cx="5160158" cy="3474720"/>
          </a:xfrm>
        </p:spPr>
        <p:txBody>
          <a:bodyPr anchor="ctr">
            <a:normAutofit/>
          </a:bodyPr>
          <a:lstStyle/>
          <a:p>
            <a:r>
              <a:rPr lang="en-US" dirty="0"/>
              <a:t>Standard </a:t>
            </a:r>
            <a:r>
              <a:rPr lang="en-US" dirty="0" err="1"/>
              <a:t>Scanpy</a:t>
            </a:r>
            <a:r>
              <a:rPr lang="en-US" dirty="0"/>
              <a:t> Workflow</a:t>
            </a:r>
          </a:p>
        </p:txBody>
      </p:sp>
      <p:sp>
        <p:nvSpPr>
          <p:cNvPr id="14" name="Content Placeholder 2">
            <a:extLst>
              <a:ext uri="{FF2B5EF4-FFF2-40B4-BE49-F238E27FC236}">
                <a16:creationId xmlns:a16="http://schemas.microsoft.com/office/drawing/2014/main" id="{41AA9B77-A436-A058-349D-EC4C9A7F45E3}"/>
              </a:ext>
            </a:extLst>
          </p:cNvPr>
          <p:cNvSpPr>
            <a:spLocks noGrp="1"/>
          </p:cNvSpPr>
          <p:nvPr>
            <p:ph idx="1"/>
          </p:nvPr>
        </p:nvSpPr>
        <p:spPr>
          <a:xfrm>
            <a:off x="6583680" y="457200"/>
            <a:ext cx="5212080" cy="5486400"/>
          </a:xfrm>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DE" sz="2000" b="1" kern="100" dirty="0">
                <a:effectLst/>
                <a:latin typeface="Aptos" panose="020B0004020202020204" pitchFamily="34" charset="0"/>
                <a:ea typeface="Aptos" panose="020B0004020202020204" pitchFamily="34" charset="0"/>
                <a:cs typeface="Times New Roman" panose="02020603050405020304" pitchFamily="18" charset="0"/>
              </a:rPr>
              <a:t>Overview: Step-by-step analysis pipeline for single-cell data using </a:t>
            </a:r>
            <a:r>
              <a:rPr lang="en-DE" sz="2000" b="1" kern="100" dirty="0" err="1">
                <a:effectLst/>
                <a:latin typeface="Aptos" panose="020B0004020202020204" pitchFamily="34" charset="0"/>
                <a:ea typeface="Aptos" panose="020B0004020202020204" pitchFamily="34" charset="0"/>
                <a:cs typeface="Times New Roman" panose="02020603050405020304" pitchFamily="18" charset="0"/>
              </a:rPr>
              <a:t>Scanpy</a:t>
            </a:r>
            <a:r>
              <a:rPr lang="en-DE" sz="2000" b="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DE" sz="2000" b="1" kern="100" dirty="0">
                <a:effectLst/>
                <a:latin typeface="Aptos" panose="020B0004020202020204" pitchFamily="34" charset="0"/>
                <a:ea typeface="Aptos" panose="020B0004020202020204" pitchFamily="34" charset="0"/>
                <a:cs typeface="Times New Roman" panose="02020603050405020304" pitchFamily="18" charset="0"/>
              </a:rPr>
              <a:t>Components: Preprocessing, dimensionality reduction (Principal Component Analysis), clustering (e.g., Leiden), marker gene identification for a specific number of  PCA and number of neighbours.</a:t>
            </a:r>
          </a:p>
          <a:p>
            <a:pPr marL="342900" indent="-342900"/>
            <a:endParaRPr lang="en-US" dirty="0"/>
          </a:p>
        </p:txBody>
      </p:sp>
    </p:spTree>
    <p:extLst>
      <p:ext uri="{BB962C8B-B14F-4D97-AF65-F5344CB8AC3E}">
        <p14:creationId xmlns:p14="http://schemas.microsoft.com/office/powerpoint/2010/main" val="114323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046DE-4A4F-7782-2E48-F91AE6CDE89D}"/>
              </a:ext>
            </a:extLst>
          </p:cNvPr>
          <p:cNvSpPr>
            <a:spLocks noGrp="1"/>
          </p:cNvSpPr>
          <p:nvPr>
            <p:ph type="title"/>
          </p:nvPr>
        </p:nvSpPr>
        <p:spPr>
          <a:xfrm>
            <a:off x="457200" y="457199"/>
            <a:ext cx="5160158" cy="3474720"/>
          </a:xfrm>
        </p:spPr>
        <p:txBody>
          <a:bodyPr anchor="ctr">
            <a:normAutofit/>
          </a:bodyPr>
          <a:lstStyle/>
          <a:p>
            <a:r>
              <a:rPr lang="en-US" dirty="0"/>
              <a:t>My Task</a:t>
            </a:r>
          </a:p>
        </p:txBody>
      </p:sp>
      <p:sp>
        <p:nvSpPr>
          <p:cNvPr id="14" name="Content Placeholder 2">
            <a:extLst>
              <a:ext uri="{FF2B5EF4-FFF2-40B4-BE49-F238E27FC236}">
                <a16:creationId xmlns:a16="http://schemas.microsoft.com/office/drawing/2014/main" id="{41AA9B77-A436-A058-349D-EC4C9A7F45E3}"/>
              </a:ext>
            </a:extLst>
          </p:cNvPr>
          <p:cNvSpPr>
            <a:spLocks noGrp="1"/>
          </p:cNvSpPr>
          <p:nvPr>
            <p:ph idx="1"/>
          </p:nvPr>
        </p:nvSpPr>
        <p:spPr>
          <a:xfrm>
            <a:off x="6583680" y="457200"/>
            <a:ext cx="5212080" cy="5486400"/>
          </a:xfrm>
        </p:spPr>
        <p:txBody>
          <a:bodyPr/>
          <a:lstStyle/>
          <a:p>
            <a:pPr marL="342900" indent="-342900"/>
            <a:r>
              <a:rPr lang="en-GB" dirty="0"/>
              <a:t>Annotate single-cell data to identify distinct cell types</a:t>
            </a:r>
          </a:p>
          <a:p>
            <a:pPr marL="342900" indent="-342900"/>
            <a:r>
              <a:rPr lang="en-GB" dirty="0"/>
              <a:t>Explore the impact of altering hyperparameters on annotation outcomes</a:t>
            </a:r>
          </a:p>
          <a:p>
            <a:pPr marL="342900" indent="-342900"/>
            <a:r>
              <a:rPr lang="en-GB" dirty="0"/>
              <a:t>Analyse parameter selection's influence on the quality and accuracy of cell type identification</a:t>
            </a:r>
            <a:endParaRPr lang="en-US" dirty="0"/>
          </a:p>
        </p:txBody>
      </p:sp>
    </p:spTree>
    <p:extLst>
      <p:ext uri="{BB962C8B-B14F-4D97-AF65-F5344CB8AC3E}">
        <p14:creationId xmlns:p14="http://schemas.microsoft.com/office/powerpoint/2010/main" val="1665769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919A-83F4-D22F-A566-60CAC1CFEF9C}"/>
              </a:ext>
            </a:extLst>
          </p:cNvPr>
          <p:cNvSpPr>
            <a:spLocks noGrp="1"/>
          </p:cNvSpPr>
          <p:nvPr>
            <p:ph type="ctrTitle"/>
          </p:nvPr>
        </p:nvSpPr>
        <p:spPr>
          <a:xfrm>
            <a:off x="457199" y="2624671"/>
            <a:ext cx="6752276" cy="3698851"/>
          </a:xfrm>
        </p:spPr>
        <p:txBody>
          <a:bodyPr/>
          <a:lstStyle/>
          <a:p>
            <a:r>
              <a:rPr lang="en-US" dirty="0"/>
              <a:t>Methodology</a:t>
            </a:r>
          </a:p>
        </p:txBody>
      </p:sp>
      <p:pic>
        <p:nvPicPr>
          <p:cNvPr id="4" name="Picture Placeholder 8" descr="A group of petri dishes with different colored liquids">
            <a:extLst>
              <a:ext uri="{FF2B5EF4-FFF2-40B4-BE49-F238E27FC236}">
                <a16:creationId xmlns:a16="http://schemas.microsoft.com/office/drawing/2014/main" id="{508C669C-0893-4FA8-ADBF-43B085980075}"/>
              </a:ext>
              <a:ext uri="{C183D7F6-B498-43B3-948B-1728B52AA6E4}">
                <adec:decorative xmlns:adec="http://schemas.microsoft.com/office/drawing/2017/decorative" val="0"/>
              </a:ext>
            </a:extLst>
          </p:cNvPr>
          <p:cNvPicPr>
            <a:picLocks noGrp="1" noChangeAspect="1"/>
          </p:cNvPicPr>
          <p:nvPr>
            <p:ph type="pic" idx="14"/>
          </p:nvPr>
        </p:nvPicPr>
        <p:blipFill rotWithShape="1">
          <a:blip r:embed="rId2">
            <a:duotone>
              <a:schemeClr val="accent4">
                <a:shade val="45000"/>
                <a:satMod val="135000"/>
              </a:schemeClr>
              <a:prstClr val="white"/>
            </a:duotone>
          </a:blip>
          <a:srcRect l="25826" r="25826"/>
          <a:stretch/>
        </p:blipFill>
        <p:spPr>
          <a:xfrm>
            <a:off x="7225666" y="-1"/>
            <a:ext cx="4966334" cy="6858000"/>
          </a:xfrm>
        </p:spPr>
      </p:pic>
    </p:spTree>
    <p:extLst>
      <p:ext uri="{BB962C8B-B14F-4D97-AF65-F5344CB8AC3E}">
        <p14:creationId xmlns:p14="http://schemas.microsoft.com/office/powerpoint/2010/main" val="147831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2C0816-9560-D2FE-7373-CAD790E145C0}"/>
              </a:ext>
            </a:extLst>
          </p:cNvPr>
          <p:cNvSpPr>
            <a:spLocks noGrp="1"/>
          </p:cNvSpPr>
          <p:nvPr>
            <p:ph type="title"/>
          </p:nvPr>
        </p:nvSpPr>
        <p:spPr>
          <a:xfrm>
            <a:off x="457200" y="457200"/>
            <a:ext cx="6885432" cy="1744133"/>
          </a:xfrm>
        </p:spPr>
        <p:txBody>
          <a:bodyPr lIns="0" tIns="0" rIns="0" bIns="0" anchor="b">
            <a:normAutofit/>
          </a:bodyPr>
          <a:lstStyle/>
          <a:p>
            <a:r>
              <a:rPr lang="en-GB" b="1">
                <a:effectLst/>
              </a:rPr>
              <a:t>Data Acquisition and Preprocessing</a:t>
            </a:r>
            <a:endParaRPr lang="en-US" dirty="0"/>
          </a:p>
        </p:txBody>
      </p:sp>
      <p:pic>
        <p:nvPicPr>
          <p:cNvPr id="6" name="Content Placeholder 5">
            <a:extLst>
              <a:ext uri="{FF2B5EF4-FFF2-40B4-BE49-F238E27FC236}">
                <a16:creationId xmlns:a16="http://schemas.microsoft.com/office/drawing/2014/main" id="{95859D20-4FFE-C4D3-BDA1-B2C01A4641A7}"/>
              </a:ext>
            </a:extLst>
          </p:cNvPr>
          <p:cNvPicPr>
            <a:picLocks noGrp="1" noChangeAspect="1"/>
          </p:cNvPicPr>
          <p:nvPr>
            <p:ph sz="half" idx="1"/>
          </p:nvPr>
        </p:nvPicPr>
        <p:blipFill>
          <a:blip r:embed="rId3"/>
          <a:srcRect/>
          <a:stretch/>
        </p:blipFill>
        <p:spPr>
          <a:xfrm>
            <a:off x="108857" y="2612571"/>
            <a:ext cx="7554685" cy="3690258"/>
          </a:xfrm>
          <a:noFill/>
        </p:spPr>
      </p:pic>
      <p:sp>
        <p:nvSpPr>
          <p:cNvPr id="2" name="Content Placeholder 1">
            <a:extLst>
              <a:ext uri="{FF2B5EF4-FFF2-40B4-BE49-F238E27FC236}">
                <a16:creationId xmlns:a16="http://schemas.microsoft.com/office/drawing/2014/main" id="{DAAFCD71-3596-FFD0-2A18-C7EC764ECDF8}"/>
              </a:ext>
            </a:extLst>
          </p:cNvPr>
          <p:cNvSpPr>
            <a:spLocks noGrp="1"/>
          </p:cNvSpPr>
          <p:nvPr>
            <p:ph sz="half" idx="2"/>
          </p:nvPr>
        </p:nvSpPr>
        <p:spPr>
          <a:xfrm>
            <a:off x="8138160" y="2910624"/>
            <a:ext cx="3566160" cy="2941535"/>
          </a:xfrm>
        </p:spPr>
        <p:txBody>
          <a:bodyPr anchor="ctr">
            <a:normAutofit/>
          </a:bodyPr>
          <a:lstStyle/>
          <a:p>
            <a:pPr marL="285750" indent="-285750">
              <a:spcAft>
                <a:spcPts val="800"/>
              </a:spcAft>
              <a:buFont typeface="Arial" panose="020B0604020202020204" pitchFamily="34" charset="0"/>
              <a:buChar char="•"/>
            </a:pPr>
            <a:r>
              <a:rPr lang="en-GB" sz="2000" b="1" kern="100" dirty="0">
                <a:effectLst/>
              </a:rPr>
              <a:t>Downloaded and extracted single-cell RNA sequencing data from 10x Genomics automatically.</a:t>
            </a:r>
            <a:endParaRPr lang="en-DE" sz="2000" kern="100" dirty="0">
              <a:effectLst/>
            </a:endParaRPr>
          </a:p>
          <a:p>
            <a:pPr marL="285750" indent="-285750">
              <a:buFont typeface="Arial" panose="020B0604020202020204" pitchFamily="34" charset="0"/>
              <a:buChar char="•"/>
            </a:pPr>
            <a:r>
              <a:rPr lang="en-GB" sz="2000" b="1" dirty="0">
                <a:effectLst/>
              </a:rPr>
              <a:t> </a:t>
            </a:r>
            <a:r>
              <a:rPr lang="en-GB" sz="2000" b="1" dirty="0" err="1">
                <a:effectLst/>
              </a:rPr>
              <a:t>Preprocessed</a:t>
            </a:r>
            <a:r>
              <a:rPr lang="en-GB" sz="2000" b="1" dirty="0">
                <a:effectLst/>
              </a:rPr>
              <a:t> the data to filter out low-quality cells and genes, performed quality control, and normalized gene expression</a:t>
            </a:r>
            <a:endParaRPr lang="en-US" sz="2000" dirty="0"/>
          </a:p>
        </p:txBody>
      </p:sp>
    </p:spTree>
    <p:extLst>
      <p:ext uri="{BB962C8B-B14F-4D97-AF65-F5344CB8AC3E}">
        <p14:creationId xmlns:p14="http://schemas.microsoft.com/office/powerpoint/2010/main" val="172685031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M00804820_Win32_SL_V9" id="{AB7EAFCF-AD7B-47AF-BC77-07C29FDB5592}" vid="{B0D32A71-7108-4EF5-9FCC-AF5BD427BB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3A7A3-473F-424D-B0B5-DA7EEEDC7318}">
  <ds:schemaRefs>
    <ds:schemaRef ds:uri="http://schemas.microsoft.com/sharepoint/v3/contenttype/forms"/>
  </ds:schemaRefs>
</ds:datastoreItem>
</file>

<file path=customXml/itemProps2.xml><?xml version="1.0" encoding="utf-8"?>
<ds:datastoreItem xmlns:ds="http://schemas.openxmlformats.org/officeDocument/2006/customXml" ds:itemID="{5895BAED-01F9-4AFD-BBC9-2B10FDC55A8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3D4E270-6D79-4411-BDD9-8D7EB6191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 research presentation</Template>
  <TotalTime>533</TotalTime>
  <Words>1052</Words>
  <Application>Microsoft Office PowerPoint</Application>
  <PresentationFormat>Widescreen</PresentationFormat>
  <Paragraphs>96</Paragraphs>
  <Slides>21</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Arial</vt:lpstr>
      <vt:lpstr>Calibri</vt:lpstr>
      <vt:lpstr>Corbel</vt:lpstr>
      <vt:lpstr>Söhne</vt:lpstr>
      <vt:lpstr>Symbol</vt:lpstr>
      <vt:lpstr>Wingdings 2</vt:lpstr>
      <vt:lpstr>Frame</vt:lpstr>
      <vt:lpstr>Exploring the Impact of Hyperparameter Variation on Single-Cell Annotation: Unveiling Insights into Cell Type Identification</vt:lpstr>
      <vt:lpstr>Outline</vt:lpstr>
      <vt:lpstr>Central  Dogma of  Molecular Biology </vt:lpstr>
      <vt:lpstr>Single Cell Segmentation  </vt:lpstr>
      <vt:lpstr>Description of Data</vt:lpstr>
      <vt:lpstr>Standard Scanpy Workflow</vt:lpstr>
      <vt:lpstr>My Task</vt:lpstr>
      <vt:lpstr>Methodology</vt:lpstr>
      <vt:lpstr>Data Acquisition and Preprocessing</vt:lpstr>
      <vt:lpstr>Dimensionality Reduction with PCA</vt:lpstr>
      <vt:lpstr>Computing and Embedding Neighbourhood Graph</vt:lpstr>
      <vt:lpstr>Cluster Identification and Marker Gene Detection</vt:lpstr>
      <vt:lpstr>Cluster Identification and Marker Gene Detection</vt:lpstr>
      <vt:lpstr>‘SCSA’ A Cell Type Annotation Tool for Single-Cell RNA-seq Data</vt:lpstr>
      <vt:lpstr>Annotation and Saving Result </vt:lpstr>
      <vt:lpstr>Data After Annotation</vt:lpstr>
      <vt:lpstr>Result and Analysis</vt:lpstr>
      <vt:lpstr>Result and Analysis</vt:lpstr>
      <vt:lpstr>Analysis</vt:lpstr>
      <vt:lpstr>Future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Impact of Hyperparameter Variation on Single-Cell Annotation: Unveiling Insights into Cell Type Identification</dc:title>
  <dc:creator>Ismam Hussain Khan</dc:creator>
  <cp:lastModifiedBy>Ismam Hussain Khan</cp:lastModifiedBy>
  <cp:revision>46</cp:revision>
  <dcterms:created xsi:type="dcterms:W3CDTF">2024-04-07T16:23:26Z</dcterms:created>
  <dcterms:modified xsi:type="dcterms:W3CDTF">2024-04-08T07:18:10Z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